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8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  <p:sldMasterId id="2147483689" r:id="rId2"/>
    <p:sldMasterId id="2147483673" r:id="rId3"/>
    <p:sldMasterId id="2147483864" r:id="rId4"/>
    <p:sldMasterId id="2147483725" r:id="rId5"/>
    <p:sldMasterId id="2147483697" r:id="rId6"/>
    <p:sldMasterId id="2147483663" r:id="rId7"/>
    <p:sldMasterId id="2147483872" r:id="rId8"/>
    <p:sldMasterId id="2147483880" r:id="rId9"/>
  </p:sldMasterIdLst>
  <p:notesMasterIdLst>
    <p:notesMasterId r:id="rId35"/>
  </p:notesMasterIdLst>
  <p:handoutMasterIdLst>
    <p:handoutMasterId r:id="rId36"/>
  </p:handoutMasterIdLst>
  <p:sldIdLst>
    <p:sldId id="450" r:id="rId10"/>
    <p:sldId id="4610" r:id="rId11"/>
    <p:sldId id="4627" r:id="rId12"/>
    <p:sldId id="4628" r:id="rId13"/>
    <p:sldId id="4629" r:id="rId14"/>
    <p:sldId id="4631" r:id="rId15"/>
    <p:sldId id="4646" r:id="rId16"/>
    <p:sldId id="4648" r:id="rId17"/>
    <p:sldId id="4650" r:id="rId18"/>
    <p:sldId id="4641" r:id="rId19"/>
    <p:sldId id="4640" r:id="rId20"/>
    <p:sldId id="4634" r:id="rId21"/>
    <p:sldId id="4643" r:id="rId22"/>
    <p:sldId id="4635" r:id="rId23"/>
    <p:sldId id="4636" r:id="rId24"/>
    <p:sldId id="4637" r:id="rId25"/>
    <p:sldId id="4639" r:id="rId26"/>
    <p:sldId id="4651" r:id="rId27"/>
    <p:sldId id="4652" r:id="rId28"/>
    <p:sldId id="4653" r:id="rId29"/>
    <p:sldId id="4654" r:id="rId30"/>
    <p:sldId id="4655" r:id="rId31"/>
    <p:sldId id="4658" r:id="rId32"/>
    <p:sldId id="4656" r:id="rId33"/>
    <p:sldId id="439" r:id="rId34"/>
  </p:sldIdLst>
  <p:sldSz cx="9144000" cy="5143500" type="screen16x9"/>
  <p:notesSz cx="7026275" cy="93122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4B5CAD6-83AB-059F-C84A-0D0D62B846BA}" name="Apuli, Jinny" initials="JA" userId="S::jinny.apuli@marquette.edu::ca8f29d2-f85d-4541-9954-36b6f72c061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DD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32" autoAdjust="0"/>
    <p:restoredTop sz="94558"/>
  </p:normalViewPr>
  <p:slideViewPr>
    <p:cSldViewPr snapToGrid="0" snapToObjects="1">
      <p:cViewPr varScale="1">
        <p:scale>
          <a:sx n="108" d="100"/>
          <a:sy n="108" d="100"/>
        </p:scale>
        <p:origin x="278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heme" Target="theme/theme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microsoft.com/office/2018/10/relationships/authors" Target="author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67D4BA-599F-4D6D-9EBB-B22B2B61BA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71312F-E99F-4734-ADDD-A5671961ED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9863" y="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552DE-3CE7-4495-8BD2-094F9674DDFC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F44E1-D24B-43A4-B8CB-CDEA9F46BA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8E1F2-8E41-478C-9006-D950AF8EDC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9863" y="884555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B763F-E963-4EB4-90C5-A746A7A23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40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8350C5B-9E09-254B-BBF4-DB78BCD435AD}" type="datetimeFigureOut">
              <a:rPr lang="en-US"/>
              <a:pPr>
                <a:defRPr/>
              </a:pPr>
              <a:t>11/19/2024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FB8D3B6-509F-6C4D-A448-C6D04978A9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506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Wanted to include that it may be intermittently available in case they see it out there.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B8D3B6-509F-6C4D-A448-C6D04978A9A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489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Leaving the 45 day requirement on the slide since we don’t know if that will be enforced or not, I would rather put it out there than have a family surprised if it is enforced.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B8D3B6-509F-6C4D-A448-C6D04978A9A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024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09320"/>
            <a:ext cx="7772400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84179"/>
            <a:ext cx="7772400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182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971327"/>
            <a:ext cx="76835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14699"/>
            <a:ext cx="7683500" cy="274852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24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6FAA6BD-2831-C840-90E3-452A8D2E2F0E}" type="datetimeFigureOut">
              <a:rPr lang="en-US"/>
              <a:pPr>
                <a:defRPr/>
              </a:pPr>
              <a:t>11/19/2024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8EDB4D03-97E7-1741-8B51-DFCCC4C260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54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723900" y="971550"/>
            <a:ext cx="76835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792685"/>
            <a:ext cx="377348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272506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792685"/>
            <a:ext cx="3762374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633913" y="2272507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CE272F2-435F-C643-9FE0-22CBE796A04B}" type="datetimeFigureOut">
              <a:rPr lang="en-US"/>
              <a:pPr>
                <a:defRPr/>
              </a:pPr>
              <a:t>11/19/2024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7C453ED-65E9-8646-A781-EF549B33EA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766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2799"/>
            <a:ext cx="5486400" cy="2809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01703"/>
            <a:ext cx="5486400" cy="603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FC16F48-25F3-524A-8896-548A2B6F7CDE}" type="datetimeFigureOut">
              <a:rPr lang="en-US"/>
              <a:pPr>
                <a:defRPr/>
              </a:pPr>
              <a:t>11/19/2024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07BB98-A13F-8348-AC5F-3019A589CA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600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A2C5579-0217-A945-913E-9118C6187557}" type="datetimeFigureOut">
              <a:rPr lang="en-US"/>
              <a:pPr>
                <a:defRPr/>
              </a:pPr>
              <a:t>11/19/2024</a:t>
            </a:fld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60676CC-C35D-DA44-A5DB-E56E851EBE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59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22313" y="1866900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722313" y="1866900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/>
                </a:solidFill>
              </a:rPr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E049C22-F9CD-9645-9325-4E45A8362A33}" type="datetimeFigureOut">
              <a:rPr lang="en-US"/>
              <a:pPr>
                <a:defRPr/>
              </a:pPr>
              <a:t>11/19/2024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FF50C1-C99D-8F49-8FA6-613D5F15E9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60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09320"/>
            <a:ext cx="7685087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84179"/>
            <a:ext cx="7685087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AE0F239-E1B9-4A40-BFE0-10D35B8EFDC7}" type="datetimeFigureOut">
              <a:rPr lang="en-US"/>
              <a:pPr>
                <a:defRPr/>
              </a:pPr>
              <a:t>11/19/2024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E34B1B0-E628-E341-AB77-6799D8636E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354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971327"/>
            <a:ext cx="76835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65499"/>
            <a:ext cx="7683500" cy="274852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24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6FAA6BD-2831-C840-90E3-452A8D2E2F0E}" type="datetimeFigureOut">
              <a:rPr lang="en-US"/>
              <a:pPr>
                <a:defRPr/>
              </a:pPr>
              <a:t>11/19/2024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8EDB4D03-97E7-1741-8B51-DFCCC4C260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2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723900" y="971550"/>
            <a:ext cx="76835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792685"/>
            <a:ext cx="377348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272506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792685"/>
            <a:ext cx="3762374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633913" y="2272507"/>
            <a:ext cx="3773488" cy="208359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50" indent="-285750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200" indent="-228600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CE272F2-435F-C643-9FE0-22CBE796A04B}" type="datetimeFigureOut">
              <a:rPr lang="en-US"/>
              <a:pPr>
                <a:defRPr/>
              </a:pPr>
              <a:t>11/19/2024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7C453ED-65E9-8646-A781-EF549B33EA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775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766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2799"/>
            <a:ext cx="5486400" cy="2809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01703"/>
            <a:ext cx="5486400" cy="603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FC16F48-25F3-524A-8896-548A2B6F7CDE}" type="datetimeFigureOut">
              <a:rPr lang="en-US"/>
              <a:pPr>
                <a:defRPr/>
              </a:pPr>
              <a:t>11/19/2024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07BB98-A13F-8348-AC5F-3019A589CA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700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A2C5579-0217-A945-913E-9118C6187557}" type="datetimeFigureOut">
              <a:rPr lang="en-US"/>
              <a:pPr>
                <a:defRPr/>
              </a:pPr>
              <a:t>11/19/2024</a:t>
            </a:fld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60676CC-C35D-DA44-A5DB-E56E851EBE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236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313" y="1917120"/>
            <a:ext cx="7772400" cy="102155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2586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58420"/>
            <a:ext cx="7772400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33279"/>
            <a:ext cx="7772400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0758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1395840"/>
            <a:ext cx="7772400" cy="102155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116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8932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717327"/>
            <a:ext cx="7772401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312" y="1711499"/>
            <a:ext cx="7772401" cy="228900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4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8594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05979"/>
            <a:ext cx="7772401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151335"/>
            <a:ext cx="3775076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2312" y="1631156"/>
            <a:ext cx="3775076" cy="245824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3849687" cy="245824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7788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3083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31799"/>
            <a:ext cx="5486400" cy="28217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33403"/>
            <a:ext cx="5486400" cy="4829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63081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047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nding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401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906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22313" y="1866902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41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2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E049C22-F9CD-9645-9325-4E45A8362A33}" type="datetimeFigureOut">
              <a:rPr lang="en-US"/>
              <a:pPr>
                <a:defRPr/>
              </a:pPr>
              <a:t>11/19/2024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5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FF50C1-C99D-8F49-8FA6-613D5F15E9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1917121"/>
            <a:ext cx="7772400" cy="102155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1" cap="all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6700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009322"/>
            <a:ext cx="7685087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1884181"/>
            <a:ext cx="7685087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2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AE0F239-E1B9-4A40-BFE0-10D35B8EFDC7}" type="datetimeFigureOut">
              <a:rPr lang="en-US"/>
              <a:pPr>
                <a:defRPr/>
              </a:pPr>
              <a:t>11/19/2024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5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E34B1B0-E628-E341-AB77-6799D8636E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105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971327"/>
            <a:ext cx="7772401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312" y="1965499"/>
            <a:ext cx="7772401" cy="274852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4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20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3130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1" y="971327"/>
            <a:ext cx="76835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1" y="1914699"/>
            <a:ext cx="7683500" cy="2748528"/>
          </a:xfrm>
          <a:prstGeom prst="rect">
            <a:avLst/>
          </a:prstGeom>
        </p:spPr>
        <p:txBody>
          <a:bodyPr/>
          <a:lstStyle>
            <a:lvl1pPr marL="342884" indent="-342884">
              <a:buClr>
                <a:schemeClr val="accent1"/>
              </a:buClr>
              <a:buFont typeface="Wingdings" charset="2"/>
              <a:buChar char="§"/>
              <a:defRPr sz="2800">
                <a:latin typeface="Arial"/>
                <a:cs typeface="Arial"/>
              </a:defRPr>
            </a:lvl1pPr>
            <a:lvl2pPr marL="742913" indent="-285736">
              <a:buClr>
                <a:schemeClr val="accent1"/>
              </a:buClr>
              <a:buFont typeface="Courier New"/>
              <a:buChar char="o"/>
              <a:defRPr sz="2400">
                <a:latin typeface="Arial"/>
                <a:cs typeface="Arial"/>
              </a:defRPr>
            </a:lvl2pPr>
            <a:lvl3pPr marL="1142944" indent="-228588">
              <a:buClr>
                <a:schemeClr val="accent1"/>
              </a:buClr>
              <a:buFont typeface="Wingdings" charset="2"/>
              <a:buChar char="§"/>
              <a:defRPr sz="2000">
                <a:latin typeface="Arial"/>
                <a:cs typeface="Arial"/>
              </a:defRPr>
            </a:lvl3pPr>
            <a:lvl4pPr marL="1600120" indent="-228588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4pPr>
            <a:lvl5pPr marL="2057297" indent="-228588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2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6FAA6BD-2831-C840-90E3-452A8D2E2F0E}" type="datetimeFigureOut">
              <a:rPr lang="en-US"/>
              <a:pPr>
                <a:defRPr/>
              </a:pPr>
              <a:t>11/19/2024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5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8EDB4D03-97E7-1741-8B51-DFCCC4C260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5957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723901" y="971550"/>
            <a:ext cx="76835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792687"/>
            <a:ext cx="3773488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latin typeface="Arial"/>
                <a:cs typeface="Arial"/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272506"/>
            <a:ext cx="3773488" cy="2083594"/>
          </a:xfrm>
          <a:prstGeom prst="rect">
            <a:avLst/>
          </a:prstGeom>
        </p:spPr>
        <p:txBody>
          <a:bodyPr/>
          <a:lstStyle>
            <a:lvl1pPr marL="342884" indent="-342884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13" indent="-285736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2944" indent="-228588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120" indent="-228588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297" indent="-228588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792687"/>
            <a:ext cx="3762374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Arial"/>
                <a:cs typeface="Arial"/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4633914" y="2272509"/>
            <a:ext cx="3773488" cy="2083594"/>
          </a:xfrm>
          <a:prstGeom prst="rect">
            <a:avLst/>
          </a:prstGeom>
        </p:spPr>
        <p:txBody>
          <a:bodyPr/>
          <a:lstStyle>
            <a:lvl1pPr marL="342884" indent="-342884">
              <a:buClr>
                <a:schemeClr val="accent1"/>
              </a:buClr>
              <a:buFont typeface="Wingdings" charset="2"/>
              <a:buChar char="§"/>
              <a:defRPr sz="1800">
                <a:latin typeface="Arial"/>
                <a:cs typeface="Arial"/>
              </a:defRPr>
            </a:lvl1pPr>
            <a:lvl2pPr marL="742913" indent="-285736">
              <a:buClr>
                <a:schemeClr val="accent1"/>
              </a:buClr>
              <a:buFont typeface="Courier New"/>
              <a:buChar char="o"/>
              <a:defRPr sz="1800">
                <a:latin typeface="Arial"/>
                <a:cs typeface="Arial"/>
              </a:defRPr>
            </a:lvl2pPr>
            <a:lvl3pPr marL="1142944" indent="-228588">
              <a:buClr>
                <a:schemeClr val="accent1"/>
              </a:buClr>
              <a:buFont typeface="Wingdings" charset="2"/>
              <a:buChar char="§"/>
              <a:defRPr sz="1600">
                <a:latin typeface="Arial"/>
                <a:cs typeface="Arial"/>
              </a:defRPr>
            </a:lvl3pPr>
            <a:lvl4pPr marL="1600120" indent="-228588">
              <a:buClr>
                <a:schemeClr val="accent1"/>
              </a:buClr>
              <a:buFont typeface="Courier New"/>
              <a:buChar char="o"/>
              <a:defRPr sz="1400">
                <a:latin typeface="Arial"/>
                <a:cs typeface="Arial"/>
              </a:defRPr>
            </a:lvl4pPr>
            <a:lvl5pPr marL="2057297" indent="-228588">
              <a:buClr>
                <a:schemeClr val="accent1"/>
              </a:buClr>
              <a:buFont typeface="Wingdings" charset="2"/>
              <a:buChar char="§"/>
              <a:defRPr sz="12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60325" y="4883152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CE272F2-435F-C643-9FE0-22CBE796A04B}" type="datetimeFigureOut">
              <a:rPr lang="en-US"/>
              <a:pPr>
                <a:defRPr/>
              </a:pPr>
              <a:t>11/19/2024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196265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77C453ED-65E9-8646-A781-EF549B33EA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9250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76651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2801"/>
            <a:ext cx="5486400" cy="28090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01705"/>
            <a:ext cx="5486400" cy="603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/>
                <a:cs typeface="Arial"/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2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FC16F48-25F3-524A-8896-548A2B6F7CDE}" type="datetimeFigureOut">
              <a:rPr lang="en-US"/>
              <a:pPr>
                <a:defRPr/>
              </a:pPr>
              <a:t>11/19/2024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5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07BB98-A13F-8348-AC5F-3019A589CA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3161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2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A2C5579-0217-A945-913E-9118C6187557}" type="datetimeFigureOut">
              <a:rPr lang="en-US"/>
              <a:pPr>
                <a:defRPr/>
              </a:pPr>
              <a:t>11/19/2024</a:t>
            </a:fld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5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60676CC-C35D-DA44-A5DB-E56E851EBE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610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900FD4-E531-B345-8303-25AD1836036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3B7A3F-6856-5B4D-89A7-9C403588B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1" y="4113813"/>
            <a:ext cx="3529189" cy="6617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334730-36DC-314F-B872-0F79FAEC4F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452" y="268683"/>
            <a:ext cx="3489548" cy="451942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22CBE-C2CB-6D47-95D6-E7B5C22457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976" y="1543050"/>
            <a:ext cx="7769225" cy="1885950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 sz="4500" b="0" spc="-75" baseline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15E03-0CDB-314C-8573-1A8607D46B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976" y="3380994"/>
            <a:ext cx="7769225" cy="6858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500" spc="38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77580D-65EA-014F-9179-07F374117D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976" y="226314"/>
            <a:ext cx="7769225" cy="88468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250" spc="38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913B0D-39BC-DD4D-A97B-D723590B9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4" y="1110996"/>
            <a:ext cx="7769225" cy="51435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6020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600">
          <p15:clr>
            <a:srgbClr val="FBAE40"/>
          </p15:clr>
        </p15:guide>
        <p15:guide id="5" pos="374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900FD4-E531-B345-8303-25AD1836036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3B7A3F-6856-5B4D-89A7-9C403588B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1" y="4113813"/>
            <a:ext cx="3529189" cy="6617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334730-36DC-314F-B872-0F79FAEC4F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452" y="268683"/>
            <a:ext cx="3489548" cy="451942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22CBE-C2CB-6D47-95D6-E7B5C22457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976" y="1543050"/>
            <a:ext cx="7769225" cy="1885950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 sz="4500" b="0" spc="-75" baseline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15E03-0CDB-314C-8573-1A8607D46B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976" y="3380994"/>
            <a:ext cx="7769225" cy="6858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500" spc="38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77580D-65EA-014F-9179-07F374117D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976" y="226314"/>
            <a:ext cx="7769225" cy="88468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250" spc="38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913B0D-39BC-DD4D-A97B-D723590B9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4" y="1110996"/>
            <a:ext cx="7769225" cy="51435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9333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600">
          <p15:clr>
            <a:srgbClr val="FBAE40"/>
          </p15:clr>
        </p15:guide>
        <p15:guide id="5" pos="374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086B16-C118-0D4F-9744-EB1F2C43A1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WASHINGTON UNIVERSITY UNDERGRADUATE ADMISSIONS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6B05F-5EDA-8145-86AC-D8841E9AFA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D0449-3FE1-D140-B6C2-C7C82DFE8F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1B9BB2-5854-E14C-92CE-15273D4CC2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07A0D8-3117-1843-B6C3-EFD19FD288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99A38EE-7192-8D42-854F-0802460C33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88036"/>
            <a:ext cx="7772400" cy="253746"/>
          </a:xfrm>
        </p:spPr>
        <p:txBody>
          <a:bodyPr lIns="82296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500" spc="23" baseline="0">
                <a:solidFill>
                  <a:srgbClr val="E1929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385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w/Sub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086B16-C118-0D4F-9744-EB1F2C43A1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WASHINGTON UNIVERSITY UNDERGRADUATE ADMISSIONS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6B05F-5EDA-8145-86AC-D8841E9AFA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D0449-3FE1-D140-B6C2-C7C82DFE8F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793D30-A5BA-6A4D-9D83-C31996FB6F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8976" y="1714500"/>
            <a:ext cx="7769225" cy="3429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350" b="1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07A0D8-3117-1843-B6C3-EFD19FD288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8975" y="2002536"/>
            <a:ext cx="7769226" cy="262661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1B9BB2-5854-E14C-92CE-15273D4CC2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99A38EE-7192-8D42-854F-0802460C33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88036"/>
            <a:ext cx="7772400" cy="253746"/>
          </a:xfrm>
        </p:spPr>
        <p:txBody>
          <a:bodyPr lIns="82296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500" spc="23" baseline="0">
                <a:solidFill>
                  <a:srgbClr val="E1929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31571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086B16-C118-0D4F-9744-EB1F2C43A1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WASHINGTON UNIVERSITY UNDERGRADUATE ADMISSIONS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6B05F-5EDA-8145-86AC-D8841E9AFA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D0449-3FE1-D140-B6C2-C7C82DFE8F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1B9BB2-5854-E14C-92CE-15273D4CC2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07A0D8-3117-1843-B6C3-EFD19FD288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8976" y="1714500"/>
            <a:ext cx="3654425" cy="291465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99A38EE-7192-8D42-854F-0802460C33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88036"/>
            <a:ext cx="7772400" cy="253746"/>
          </a:xfrm>
        </p:spPr>
        <p:txBody>
          <a:bodyPr lIns="82296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500" spc="23" baseline="0">
                <a:solidFill>
                  <a:srgbClr val="E1929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C3F94F-0832-6C4C-B907-BBC2537B60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00600" y="1714500"/>
            <a:ext cx="3657600" cy="291465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3293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4">
          <p15:clr>
            <a:srgbClr val="FBAE40"/>
          </p15:clr>
        </p15:guide>
        <p15:guide id="2" pos="273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/Sub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086B16-C118-0D4F-9744-EB1F2C43A1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WASHINGTON UNIVERSITY UNDERGRADUATE ADMISSIONS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6B05F-5EDA-8145-86AC-D8841E9AFA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D0449-3FE1-D140-B6C2-C7C82DFE8F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1B9BB2-5854-E14C-92CE-15273D4CC2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07A0D8-3117-1843-B6C3-EFD19FD288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8976" y="2002536"/>
            <a:ext cx="3654425" cy="262661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99A38EE-7192-8D42-854F-0802460C33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88036"/>
            <a:ext cx="7772400" cy="253746"/>
          </a:xfrm>
        </p:spPr>
        <p:txBody>
          <a:bodyPr lIns="82296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500" spc="23" baseline="0">
                <a:solidFill>
                  <a:srgbClr val="E1929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793D30-A5BA-6A4D-9D83-C31996FB6F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8976" y="1714500"/>
            <a:ext cx="3654425" cy="3429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350" b="1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C3F94F-0832-6C4C-B907-BBC2537B60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00600" y="2002536"/>
            <a:ext cx="3657600" cy="262661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8BF439-989D-3E48-9BFA-884F1FBFC4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00600" y="1714500"/>
            <a:ext cx="3657600" cy="3429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350" b="1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5676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4">
          <p15:clr>
            <a:srgbClr val="FBAE40"/>
          </p15:clr>
        </p15:guide>
        <p15:guide id="2" pos="27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701279"/>
            <a:ext cx="7772401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646635"/>
            <a:ext cx="3775076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2312" y="2126456"/>
            <a:ext cx="3775076" cy="219154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46635"/>
            <a:ext cx="3849687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26456"/>
            <a:ext cx="3849687" cy="219154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buClr>
                <a:srgbClr val="FFFAB1"/>
              </a:buClr>
              <a:buFont typeface="Courier New"/>
              <a:buChar char="o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buClr>
                <a:srgbClr val="FFFAB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buClr>
                <a:srgbClr val="FFFAB1"/>
              </a:buClr>
              <a:buFont typeface="Courier New"/>
              <a:buChar char="o"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buClr>
                <a:srgbClr val="FFFAB1"/>
              </a:buClr>
              <a:buFont typeface="Wingdings" charset="2"/>
              <a:buChar char="§"/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95093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F86A6-8456-0C4A-A8C9-F952DE0667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0C3501-8462-8D48-A7F4-3E805D47DF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WASHINGTON UNIVERSITY UNDERGRADUATE ADMISSIONS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F73D2-D563-D442-85D3-B4B1925E30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D0449-3FE1-D140-B6C2-C7C82DFE8F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593BFBB7-8CA6-EF46-9250-0BA1476C4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88036"/>
            <a:ext cx="7772400" cy="253746"/>
          </a:xfrm>
        </p:spPr>
        <p:txBody>
          <a:bodyPr lIns="82296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500" spc="23" baseline="0">
                <a:solidFill>
                  <a:srgbClr val="E1929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75ACEF-BC65-6242-B181-911D7066DC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8975" y="1714500"/>
            <a:ext cx="2286000" cy="3429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350" b="1">
                <a:latin typeface="+mn-lt"/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5AB3D42-F1A4-9D42-A908-EAA7222816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975" y="2002536"/>
            <a:ext cx="2286000" cy="2626614"/>
          </a:xfrm>
        </p:spPr>
        <p:txBody>
          <a:bodyPr>
            <a:no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4A8EBC-A4FF-874B-88E0-9FC57845AB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9000" y="1714500"/>
            <a:ext cx="2286000" cy="3429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350" b="1">
                <a:latin typeface="+mn-lt"/>
              </a:defRPr>
            </a:lvl1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749754D-87A9-AD4F-BE26-F7D0F67AEE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29000" y="2002536"/>
            <a:ext cx="2286000" cy="2626614"/>
          </a:xfrm>
        </p:spPr>
        <p:txBody>
          <a:bodyPr>
            <a:no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2213203-6A19-F44A-BAA0-C0DD011EA3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2200" y="1714500"/>
            <a:ext cx="2286000" cy="3429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350" b="1">
                <a:latin typeface="+mn-lt"/>
              </a:defRPr>
            </a:lvl1pPr>
          </a:lstStyle>
          <a:p>
            <a:pPr lvl="0"/>
            <a:r>
              <a:rPr lang="en-US" dirty="0"/>
              <a:t>EDIT MASTER TEXT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F708D47-B487-854C-920D-7AA0A10468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72200" y="2002536"/>
            <a:ext cx="2286000" cy="2626614"/>
          </a:xfrm>
        </p:spPr>
        <p:txBody>
          <a:bodyPr>
            <a:no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5515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88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C8D99-487D-5641-9656-B4361EB71D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531D96-78D6-A74F-ADE1-1BDA10BEBF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WASHINGTON UNIVERSITY UNDERGRADUATE ADMISSIONS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20EF9-CFC3-904D-8640-4EB719CB66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D0449-3FE1-D140-B6C2-C7C82DFE8F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53B4DB-9ED4-2449-B841-26E8D3734D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975" y="1559984"/>
            <a:ext cx="1737360" cy="329184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200" b="1">
                <a:latin typeface="+mn-lt"/>
              </a:defRPr>
            </a:lvl1pPr>
          </a:lstStyle>
          <a:p>
            <a:pPr lvl="0"/>
            <a:r>
              <a:rPr lang="en-US" dirty="0"/>
              <a:t>EDIT MASTER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0649570-C914-1041-A025-1D515DE23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1559984"/>
            <a:ext cx="1737360" cy="329184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200" b="1">
                <a:latin typeface="+mn-lt"/>
              </a:defRPr>
            </a:lvl1pPr>
          </a:lstStyle>
          <a:p>
            <a:pPr lvl="0"/>
            <a:r>
              <a:rPr lang="en-US" dirty="0"/>
              <a:t>EDIT MASTER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FD630B6-0F70-944C-A593-2699A34541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00412" y="1559984"/>
            <a:ext cx="1737360" cy="329184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200" b="1">
                <a:latin typeface="+mn-lt"/>
              </a:defRPr>
            </a:lvl1pPr>
          </a:lstStyle>
          <a:p>
            <a:pPr lvl="0"/>
            <a:r>
              <a:rPr lang="en-US" dirty="0"/>
              <a:t>EDIT MASTER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47FCB55-FC3C-E94D-B35B-AE9F7D1260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14069" y="1559984"/>
            <a:ext cx="1737360" cy="329184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200" b="1">
                <a:latin typeface="+mn-lt"/>
              </a:defRPr>
            </a:lvl1pPr>
          </a:lstStyle>
          <a:p>
            <a:pPr lvl="0"/>
            <a:r>
              <a:rPr lang="en-US" dirty="0"/>
              <a:t>EDIT MASTER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5F240BC-8A80-5245-B807-F97073D1DE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975" y="1831086"/>
            <a:ext cx="1737360" cy="2798064"/>
          </a:xfrm>
        </p:spPr>
        <p:txBody>
          <a:bodyPr>
            <a:noAutofit/>
          </a:bodyPr>
          <a:lstStyle>
            <a:lvl1pPr marL="102870" indent="-102870">
              <a:defRPr sz="900"/>
            </a:lvl1pPr>
            <a:lvl2pPr marL="102870" indent="-102870">
              <a:defRPr sz="900"/>
            </a:lvl2pPr>
            <a:lvl3pPr marL="102870" indent="-102870">
              <a:defRPr sz="900"/>
            </a:lvl3pPr>
            <a:lvl4pPr marL="102870" indent="-102870">
              <a:defRPr sz="900"/>
            </a:lvl4pPr>
            <a:lvl5pPr marL="102870" indent="-102870"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93D53E4-17B7-A541-BB5E-E37E1D1EA0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67000" y="1831086"/>
            <a:ext cx="1737360" cy="2798064"/>
          </a:xfrm>
        </p:spPr>
        <p:txBody>
          <a:bodyPr>
            <a:noAutofit/>
          </a:bodyPr>
          <a:lstStyle>
            <a:lvl1pPr marL="102870" indent="-102870">
              <a:defRPr sz="900"/>
            </a:lvl1pPr>
            <a:lvl2pPr marL="102870" indent="-102870">
              <a:defRPr sz="900"/>
            </a:lvl2pPr>
            <a:lvl3pPr marL="102870" indent="-102870">
              <a:defRPr sz="900"/>
            </a:lvl3pPr>
            <a:lvl4pPr marL="102870" indent="-102870">
              <a:defRPr sz="900"/>
            </a:lvl4pPr>
            <a:lvl5pPr marL="102870" indent="-102870"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145B43E-1203-1A43-B341-D9BC9E2A4F2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00412" y="1831086"/>
            <a:ext cx="1737360" cy="2798064"/>
          </a:xfrm>
        </p:spPr>
        <p:txBody>
          <a:bodyPr>
            <a:noAutofit/>
          </a:bodyPr>
          <a:lstStyle>
            <a:lvl1pPr marL="102870" indent="-102870">
              <a:defRPr sz="900"/>
            </a:lvl1pPr>
            <a:lvl2pPr marL="102870" indent="-102870">
              <a:defRPr sz="900"/>
            </a:lvl2pPr>
            <a:lvl3pPr marL="102870" indent="-102870">
              <a:defRPr sz="900"/>
            </a:lvl3pPr>
            <a:lvl4pPr marL="102870" indent="-102870">
              <a:defRPr sz="900"/>
            </a:lvl4pPr>
            <a:lvl5pPr marL="102870" indent="-102870"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6DBB58A-E56F-D847-A20F-A5CB544F18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14069" y="1831086"/>
            <a:ext cx="1737360" cy="2798064"/>
          </a:xfrm>
        </p:spPr>
        <p:txBody>
          <a:bodyPr>
            <a:noAutofit/>
          </a:bodyPr>
          <a:lstStyle>
            <a:lvl1pPr marL="102870" indent="-102870">
              <a:defRPr sz="900"/>
            </a:lvl1pPr>
            <a:lvl2pPr marL="102870" indent="-102870">
              <a:defRPr sz="900"/>
            </a:lvl2pPr>
            <a:lvl3pPr marL="102870" indent="-102870">
              <a:defRPr sz="900"/>
            </a:lvl3pPr>
            <a:lvl4pPr marL="102870" indent="-102870">
              <a:defRPr sz="900"/>
            </a:lvl4pPr>
            <a:lvl5pPr marL="102870" indent="-102870">
              <a:defRPr sz="9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CAF969F3-980D-C244-A8D6-8287DC8E2B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288036"/>
            <a:ext cx="7772400" cy="253746"/>
          </a:xfrm>
        </p:spPr>
        <p:txBody>
          <a:bodyPr lIns="82296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500" spc="23" baseline="0">
                <a:solidFill>
                  <a:srgbClr val="E1929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1257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52">
          <p15:clr>
            <a:srgbClr val="FBAE40"/>
          </p15:clr>
        </p15:guide>
        <p15:guide id="2" pos="1680">
          <p15:clr>
            <a:srgbClr val="FBAE40"/>
          </p15:clr>
        </p15:guide>
        <p15:guide id="3" pos="422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Format w/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8DB944-EC28-B944-8A4A-4D0CAF8E8AE2}"/>
              </a:ext>
            </a:extLst>
          </p:cNvPr>
          <p:cNvSpPr/>
          <p:nvPr userDrawn="1"/>
        </p:nvSpPr>
        <p:spPr>
          <a:xfrm>
            <a:off x="685800" y="1543050"/>
            <a:ext cx="7772400" cy="3086100"/>
          </a:xfrm>
          <a:prstGeom prst="rect">
            <a:avLst/>
          </a:prstGeom>
          <a:solidFill>
            <a:schemeClr val="accent2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086B16-C118-0D4F-9744-EB1F2C43A1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WASHINGTON UNIVERSITY UNDERGRADUATE ADMISSIONS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6B05F-5EDA-8145-86AC-D8841E9AFA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D0449-3FE1-D140-B6C2-C7C82DFE8F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1B9BB2-5854-E14C-92CE-15273D4CC2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99A38EE-7192-8D42-854F-0802460C33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88036"/>
            <a:ext cx="7772400" cy="253746"/>
          </a:xfrm>
        </p:spPr>
        <p:txBody>
          <a:bodyPr lIns="82296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500" spc="23" baseline="0">
                <a:solidFill>
                  <a:srgbClr val="E1929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4A0B4B2C-B900-1244-96AE-A8215C8AF74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886200" y="2057400"/>
            <a:ext cx="4229100" cy="2400300"/>
          </a:xfrm>
        </p:spPr>
        <p:txBody>
          <a:bodyPr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FCADDE6-DCF5-3E42-AF57-BC933577AC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8700" y="1714500"/>
            <a:ext cx="7086600" cy="3429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350" b="1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3AE5CFB-FD1E-D043-AC4D-A54F28B1F8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33272" y="2002536"/>
            <a:ext cx="2286000" cy="228371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0004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8">
          <p15:clr>
            <a:srgbClr val="FBAE40"/>
          </p15:clr>
        </p15:guide>
        <p15:guide id="2" pos="5112">
          <p15:clr>
            <a:srgbClr val="FBAE40"/>
          </p15:clr>
        </p15:guide>
        <p15:guide id="3" pos="2448">
          <p15:clr>
            <a:srgbClr val="FBAE40"/>
          </p15:clr>
        </p15:guide>
        <p15:guide id="4" pos="2088">
          <p15:clr>
            <a:srgbClr val="FBAE40"/>
          </p15:clr>
        </p15:guide>
        <p15:guide id="5" orient="horz" pos="1728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3E8AAE-222B-1C45-97BA-A9876B6EC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9A07CD0E-F609-B44C-B835-FA9DF09CB0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88036"/>
            <a:ext cx="7772400" cy="253746"/>
          </a:xfrm>
        </p:spPr>
        <p:txBody>
          <a:bodyPr lIns="82296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500" spc="23" baseline="0">
                <a:solidFill>
                  <a:srgbClr val="E1929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086B16-C118-0D4F-9744-EB1F2C43A1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WASHINGTON UNIVERSITY UNDERGRADUATE ADMISSIONS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6B05F-5EDA-8145-86AC-D8841E9AFA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D0449-3FE1-D140-B6C2-C7C82DFE8F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3AA3FC8-2E79-E34B-836B-FA1699854B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974" y="1714500"/>
            <a:ext cx="2968626" cy="2914650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900"/>
              </a:spcAft>
              <a:buClr>
                <a:schemeClr val="bg1"/>
              </a:buClr>
              <a:buFontTx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95000"/>
              </a:lnSpc>
              <a:spcAft>
                <a:spcPts val="900"/>
              </a:spcAft>
              <a:buClr>
                <a:schemeClr val="bg1"/>
              </a:buClr>
              <a:buFontTx/>
              <a:buNone/>
              <a:defRPr sz="18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buClr>
                <a:schemeClr val="bg1"/>
              </a:buClr>
              <a:buFontTx/>
              <a:buNone/>
              <a:defRPr sz="210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buClr>
                <a:schemeClr val="bg1"/>
              </a:buClr>
              <a:buFontTx/>
              <a:buNone/>
              <a:defRPr sz="210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buClr>
                <a:schemeClr val="bg1"/>
              </a:buClr>
              <a:buFontTx/>
              <a:buNone/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C0D9A45-9D5E-2041-BA64-5046DB499E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29200" y="2002536"/>
            <a:ext cx="3429000" cy="262661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361297-65CB-A841-BE4A-2D1B5A8431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29200" y="1714500"/>
            <a:ext cx="3429000" cy="3429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350" b="1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0962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36">
          <p15:clr>
            <a:srgbClr val="FBAE40"/>
          </p15:clr>
        </p15:guide>
        <p15:guide id="2" pos="3168">
          <p15:clr>
            <a:srgbClr val="FBAE40"/>
          </p15:clr>
        </p15:guide>
        <p15:guide id="3" pos="2304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3E8AAE-222B-1C45-97BA-A9876B6EC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9A07CD0E-F609-B44C-B835-FA9DF09CB0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88036"/>
            <a:ext cx="7772400" cy="253746"/>
          </a:xfrm>
        </p:spPr>
        <p:txBody>
          <a:bodyPr lIns="82296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500" spc="23" baseline="0">
                <a:solidFill>
                  <a:srgbClr val="E1929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086B16-C118-0D4F-9744-EB1F2C43A1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WASHINGTON UNIVERSITY UNDERGRADUATE ADMISSIONS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6B05F-5EDA-8145-86AC-D8841E9AFA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D0449-3FE1-D140-B6C2-C7C82DFE8F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07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36">
          <p15:clr>
            <a:srgbClr val="FBAE40"/>
          </p15:clr>
        </p15:guide>
        <p15:guide id="2" pos="3168">
          <p15:clr>
            <a:srgbClr val="FBAE40"/>
          </p15:clr>
        </p15:guide>
        <p15:guide id="3" pos="2304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/Larg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AE7338D-A2A7-DE49-9040-6154E4438B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452" y="268683"/>
            <a:ext cx="3489548" cy="247451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086B16-C118-0D4F-9744-EB1F2C43A1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WASHINGTON UNIVERSITY UNDERGRADUATE ADMISSIONS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6B05F-5EDA-8145-86AC-D8841E9AFA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D0449-3FE1-D140-B6C2-C7C82DFE8F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3AA3FC8-2E79-E34B-836B-FA1699854B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974" y="1714500"/>
            <a:ext cx="3419476" cy="2914650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900"/>
              </a:spcAft>
              <a:buClr>
                <a:schemeClr val="bg1"/>
              </a:buClr>
              <a:buFontTx/>
              <a:buNone/>
              <a:defRPr sz="1800">
                <a:solidFill>
                  <a:schemeClr val="tx1"/>
                </a:solidFill>
              </a:defRPr>
            </a:lvl1pPr>
            <a:lvl2pPr marL="0" indent="0">
              <a:lnSpc>
                <a:spcPct val="95000"/>
              </a:lnSpc>
              <a:spcAft>
                <a:spcPts val="900"/>
              </a:spcAft>
              <a:buClr>
                <a:schemeClr val="bg1"/>
              </a:buClr>
              <a:buFontTx/>
              <a:buNone/>
              <a:defRPr sz="180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buClr>
                <a:schemeClr val="bg1"/>
              </a:buClr>
              <a:buFontTx/>
              <a:buNone/>
              <a:defRPr sz="210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buClr>
                <a:schemeClr val="bg1"/>
              </a:buClr>
              <a:buFontTx/>
              <a:buNone/>
              <a:defRPr sz="210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buClr>
                <a:schemeClr val="bg1"/>
              </a:buClr>
              <a:buFontTx/>
              <a:buNone/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16BA36E-C766-4843-811D-4F8C715BACB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72000" y="0"/>
            <a:ext cx="3886200" cy="4629150"/>
          </a:xfrm>
          <a:solidFill>
            <a:schemeClr val="bg1">
              <a:lumMod val="7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53E8AAE-222B-1C45-97BA-A9876B6EC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9A07CD0E-F609-B44C-B835-FA9DF09CB0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88036"/>
            <a:ext cx="7772400" cy="253746"/>
          </a:xfrm>
        </p:spPr>
        <p:txBody>
          <a:bodyPr lIns="82296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500" spc="23" baseline="0">
                <a:solidFill>
                  <a:srgbClr val="E1929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6475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88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813413-41FD-F14F-A8B0-9542EA55F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WASHINGTON UNIVERSITY UNDERGRADUATE ADMISSIONS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28E16D-5D4D-B24B-891D-6E14979C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D0449-3FE1-D140-B6C2-C7C82DFE8FA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429398F-F16B-5A41-8FEC-588CCE046E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00600" y="308373"/>
            <a:ext cx="3657600" cy="4320778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7F441D2-5567-7F4C-807F-F75D38D60B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8976" y="1714500"/>
            <a:ext cx="3654425" cy="2571750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89AA47-E278-284D-BE8F-041A88D770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83122B5-1CB5-AE47-8FAF-DC652CCDBB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88036"/>
            <a:ext cx="7772400" cy="253746"/>
          </a:xfrm>
        </p:spPr>
        <p:txBody>
          <a:bodyPr lIns="82296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500" spc="23" baseline="0">
                <a:solidFill>
                  <a:srgbClr val="E1929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7109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36">
          <p15:clr>
            <a:srgbClr val="FBAE40"/>
          </p15:clr>
        </p15:guide>
        <p15:guide id="2" pos="3024">
          <p15:clr>
            <a:srgbClr val="FBAE40"/>
          </p15:clr>
        </p15:guide>
        <p15:guide id="4" orient="horz" pos="14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8B03D9-CC0D-5A4E-B69A-D31E73CE84E3}"/>
              </a:ext>
            </a:extLst>
          </p:cNvPr>
          <p:cNvSpPr/>
          <p:nvPr userDrawn="1"/>
        </p:nvSpPr>
        <p:spPr>
          <a:xfrm>
            <a:off x="0" y="0"/>
            <a:ext cx="9144000" cy="274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E7338D-A2A7-DE49-9040-6154E4438B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452" y="268683"/>
            <a:ext cx="3489548" cy="247451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086B16-C118-0D4F-9744-EB1F2C43A1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WASHINGTON UNIVERSITY UNDERGRADUATE ADMISSIONS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6B05F-5EDA-8145-86AC-D8841E9AFA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D0449-3FE1-D140-B6C2-C7C82DFE8F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3AA3FC8-2E79-E34B-836B-FA1699854B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974" y="1371600"/>
            <a:ext cx="3419476" cy="1371600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900"/>
              </a:spcAft>
              <a:buClr>
                <a:schemeClr val="bg1"/>
              </a:buClr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lnSpc>
                <a:spcPct val="95000"/>
              </a:lnSpc>
              <a:spcAft>
                <a:spcPts val="900"/>
              </a:spcAft>
              <a:buClr>
                <a:schemeClr val="bg1"/>
              </a:buClr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Clr>
                <a:schemeClr val="bg1"/>
              </a:buClr>
              <a:buFontTx/>
              <a:buNone/>
              <a:defRPr sz="210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buClr>
                <a:schemeClr val="bg1"/>
              </a:buClr>
              <a:buFontTx/>
              <a:buNone/>
              <a:defRPr sz="210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buClr>
                <a:schemeClr val="bg1"/>
              </a:buClr>
              <a:buFontTx/>
              <a:buNone/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C0D9A45-9D5E-2041-BA64-5046DB499E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5800" y="3236976"/>
            <a:ext cx="3422650" cy="139217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361297-65CB-A841-BE4A-2D1B5A8431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8976" y="2946654"/>
            <a:ext cx="3419475" cy="3429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350" b="1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16BA36E-C766-4843-811D-4F8C715BACB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72000" y="0"/>
            <a:ext cx="4572000" cy="4629150"/>
          </a:xfrm>
          <a:solidFill>
            <a:schemeClr val="bg1">
              <a:lumMod val="7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53E8AAE-222B-1C45-97BA-A9876B6EC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9A07CD0E-F609-B44C-B835-FA9DF09CB0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88036"/>
            <a:ext cx="7772400" cy="253746"/>
          </a:xfrm>
        </p:spPr>
        <p:txBody>
          <a:bodyPr lIns="82296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500" spc="23" baseline="0">
                <a:solidFill>
                  <a:srgbClr val="E1929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2317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88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8B03D9-CC0D-5A4E-B69A-D31E73CE84E3}"/>
              </a:ext>
            </a:extLst>
          </p:cNvPr>
          <p:cNvSpPr/>
          <p:nvPr userDrawn="1"/>
        </p:nvSpPr>
        <p:spPr>
          <a:xfrm>
            <a:off x="0" y="0"/>
            <a:ext cx="43434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095BC5-F831-AB4C-A53D-6E618E167705}"/>
              </a:ext>
            </a:extLst>
          </p:cNvPr>
          <p:cNvSpPr/>
          <p:nvPr userDrawn="1"/>
        </p:nvSpPr>
        <p:spPr>
          <a:xfrm>
            <a:off x="0" y="5040630"/>
            <a:ext cx="4343400" cy="1028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1021D8-92E1-B74B-8A55-7763573BB993}"/>
              </a:ext>
            </a:extLst>
          </p:cNvPr>
          <p:cNvSpPr/>
          <p:nvPr userDrawn="1"/>
        </p:nvSpPr>
        <p:spPr>
          <a:xfrm>
            <a:off x="4343400" y="1200150"/>
            <a:ext cx="4800600" cy="3943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53E8AAE-222B-1C45-97BA-A9876B6EC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9A07CD0E-F609-B44C-B835-FA9DF09CB0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88036"/>
            <a:ext cx="7772400" cy="253746"/>
          </a:xfrm>
        </p:spPr>
        <p:txBody>
          <a:bodyPr lIns="82296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500" spc="23" baseline="0">
                <a:solidFill>
                  <a:srgbClr val="E1929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086B16-C118-0D4F-9744-EB1F2C43A1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WASHINGTON UNIVERSITY UNDERGRADUATE ADMISSIONS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6B05F-5EDA-8145-86AC-D8841E9AFA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D0449-3FE1-D140-B6C2-C7C82DFE8F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3AA3FC8-2E79-E34B-836B-FA1699854B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974" y="1714500"/>
            <a:ext cx="2968626" cy="2914650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900"/>
              </a:spcAft>
              <a:buClr>
                <a:schemeClr val="bg1"/>
              </a:buClr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lnSpc>
                <a:spcPct val="95000"/>
              </a:lnSpc>
              <a:spcAft>
                <a:spcPts val="900"/>
              </a:spcAft>
              <a:buClr>
                <a:schemeClr val="bg1"/>
              </a:buClr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Clr>
                <a:schemeClr val="bg1"/>
              </a:buClr>
              <a:buFontTx/>
              <a:buNone/>
              <a:defRPr sz="210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buClr>
                <a:schemeClr val="bg1"/>
              </a:buClr>
              <a:buFontTx/>
              <a:buNone/>
              <a:defRPr sz="210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buClr>
                <a:schemeClr val="bg1"/>
              </a:buClr>
              <a:buFontTx/>
              <a:buNone/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C0D9A45-9D5E-2041-BA64-5046DB499E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29200" y="2002536"/>
            <a:ext cx="3429000" cy="262661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361297-65CB-A841-BE4A-2D1B5A8431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29200" y="1714500"/>
            <a:ext cx="3429000" cy="3429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350" b="1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4754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36">
          <p15:clr>
            <a:srgbClr val="FBAE40"/>
          </p15:clr>
        </p15:guide>
        <p15:guide id="2" pos="3168">
          <p15:clr>
            <a:srgbClr val="FBAE40"/>
          </p15:clr>
        </p15:guide>
        <p15:guide id="3" pos="230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li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8B03D9-CC0D-5A4E-B69A-D31E73CE84E3}"/>
              </a:ext>
            </a:extLst>
          </p:cNvPr>
          <p:cNvSpPr/>
          <p:nvPr userDrawn="1"/>
        </p:nvSpPr>
        <p:spPr>
          <a:xfrm>
            <a:off x="4800600" y="0"/>
            <a:ext cx="43434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5D6BAC-D0E1-9249-90FA-88AAAF9559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452" y="268683"/>
            <a:ext cx="3489548" cy="451942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7095BC5-F831-AB4C-A53D-6E618E167705}"/>
              </a:ext>
            </a:extLst>
          </p:cNvPr>
          <p:cNvSpPr/>
          <p:nvPr userDrawn="1"/>
        </p:nvSpPr>
        <p:spPr>
          <a:xfrm>
            <a:off x="4806173" y="5040630"/>
            <a:ext cx="4343400" cy="1028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1021D8-92E1-B74B-8A55-7763573BB993}"/>
              </a:ext>
            </a:extLst>
          </p:cNvPr>
          <p:cNvSpPr/>
          <p:nvPr userDrawn="1"/>
        </p:nvSpPr>
        <p:spPr>
          <a:xfrm>
            <a:off x="0" y="1200150"/>
            <a:ext cx="4800600" cy="3943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53E8AAE-222B-1C45-97BA-A9876B6EC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9A07CD0E-F609-B44C-B835-FA9DF09CB0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88036"/>
            <a:ext cx="7772400" cy="253746"/>
          </a:xfrm>
        </p:spPr>
        <p:txBody>
          <a:bodyPr lIns="82296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500" spc="23" baseline="0">
                <a:solidFill>
                  <a:srgbClr val="E1929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086B16-C118-0D4F-9744-EB1F2C43A1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WASHINGTON UNIVERSITY UNDERGRADUATE ADMISSIONS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6B05F-5EDA-8145-86AC-D8841E9AFA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D0449-3FE1-D140-B6C2-C7C82DFE8F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3AA3FC8-2E79-E34B-836B-FA1699854B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89574" y="1714500"/>
            <a:ext cx="2968626" cy="2914650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900"/>
              </a:spcAft>
              <a:buClr>
                <a:schemeClr val="bg1"/>
              </a:buClr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lnSpc>
                <a:spcPct val="95000"/>
              </a:lnSpc>
              <a:spcAft>
                <a:spcPts val="900"/>
              </a:spcAft>
              <a:buClr>
                <a:schemeClr val="bg1"/>
              </a:buClr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Clr>
                <a:schemeClr val="bg1"/>
              </a:buClr>
              <a:buFontTx/>
              <a:buNone/>
              <a:defRPr sz="210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buClr>
                <a:schemeClr val="bg1"/>
              </a:buClr>
              <a:buFontTx/>
              <a:buNone/>
              <a:defRPr sz="210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buClr>
                <a:schemeClr val="bg1"/>
              </a:buClr>
              <a:buFontTx/>
              <a:buNone/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C0D9A45-9D5E-2041-BA64-5046DB499E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5800" y="2002536"/>
            <a:ext cx="3429000" cy="262661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361297-65CB-A841-BE4A-2D1B5A8431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5800" y="1714500"/>
            <a:ext cx="3429000" cy="3429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350" b="1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8168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36">
          <p15:clr>
            <a:srgbClr val="FBAE40"/>
          </p15:clr>
        </p15:guide>
        <p15:guide id="2" pos="3168">
          <p15:clr>
            <a:srgbClr val="FBAE40"/>
          </p15:clr>
        </p15:guide>
        <p15:guide id="3" pos="230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488" y="3752850"/>
            <a:ext cx="5486400" cy="4250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1488" y="901699"/>
            <a:ext cx="5486400" cy="27686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41488" y="4177903"/>
            <a:ext cx="5486400" cy="3305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64669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w/Sub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5B2FD9F-88B8-4E46-A1F2-F123B496C80F}"/>
              </a:ext>
            </a:extLst>
          </p:cNvPr>
          <p:cNvSpPr/>
          <p:nvPr userDrawn="1"/>
        </p:nvSpPr>
        <p:spPr>
          <a:xfrm>
            <a:off x="1" y="-1"/>
            <a:ext cx="9143999" cy="34372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5832DDB-7059-2543-ACC7-E81E8849FB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452" y="268683"/>
            <a:ext cx="3489548" cy="451942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086B16-C118-0D4F-9744-EB1F2C43A1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WASHINGTON UNIVERSITY UNDERGRADUATE ADMISSIONS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6B05F-5EDA-8145-86AC-D8841E9AFA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D0449-3FE1-D140-B6C2-C7C82DFE8F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1B9BB2-5854-E14C-92CE-15273D4CC2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4945" y="562357"/>
            <a:ext cx="8449056" cy="528314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07A0D8-3117-1843-B6C3-EFD19FD288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8976" y="3869902"/>
            <a:ext cx="3654425" cy="829818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99A38EE-7192-8D42-854F-0802460C33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88036"/>
            <a:ext cx="7772400" cy="253746"/>
          </a:xfrm>
        </p:spPr>
        <p:txBody>
          <a:bodyPr lIns="82296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500" spc="23" baseline="0">
                <a:solidFill>
                  <a:srgbClr val="E1929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793D30-A5BA-6A4D-9D83-C31996FB6F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8976" y="3581866"/>
            <a:ext cx="3654425" cy="3429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350" b="1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C3F94F-0832-6C4C-B907-BBC2537B60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00600" y="3869902"/>
            <a:ext cx="3657600" cy="831551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8BF439-989D-3E48-9BFA-884F1FBFC4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00600" y="3581866"/>
            <a:ext cx="3657600" cy="3429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1350" b="1"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5847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4">
          <p15:clr>
            <a:srgbClr val="FBAE40"/>
          </p15:clr>
        </p15:guide>
        <p15:guide id="2" pos="273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li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8B03D9-CC0D-5A4E-B69A-D31E73CE84E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095BC5-F831-AB4C-A53D-6E618E167705}"/>
              </a:ext>
            </a:extLst>
          </p:cNvPr>
          <p:cNvSpPr/>
          <p:nvPr userDrawn="1"/>
        </p:nvSpPr>
        <p:spPr>
          <a:xfrm>
            <a:off x="0" y="5040630"/>
            <a:ext cx="9144000" cy="1028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53E8AAE-222B-1C45-97BA-A9876B6EC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9A07CD0E-F609-B44C-B835-FA9DF09CB0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88036"/>
            <a:ext cx="7772400" cy="253746"/>
          </a:xfrm>
        </p:spPr>
        <p:txBody>
          <a:bodyPr lIns="82296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500" spc="23" baseline="0">
                <a:solidFill>
                  <a:srgbClr val="E1929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086B16-C118-0D4F-9744-EB1F2C43A1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WASHINGTON UNIVERSITY UNDERGRADUATE ADMISSIONS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6B05F-5EDA-8145-86AC-D8841E9AFA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4D0449-3FE1-D140-B6C2-C7C82DFE8F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3AA3FC8-2E79-E34B-836B-FA1699854B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974" y="1714501"/>
            <a:ext cx="2968626" cy="2399312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900"/>
              </a:spcAft>
              <a:buClr>
                <a:schemeClr val="bg1"/>
              </a:buClr>
              <a:buFontTx/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95000"/>
              </a:lnSpc>
              <a:spcAft>
                <a:spcPts val="900"/>
              </a:spcAft>
              <a:buClr>
                <a:schemeClr val="bg1"/>
              </a:buClr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Clr>
                <a:schemeClr val="bg1"/>
              </a:buClr>
              <a:buFontTx/>
              <a:buNone/>
              <a:defRPr sz="210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buClr>
                <a:schemeClr val="bg1"/>
              </a:buClr>
              <a:buFontTx/>
              <a:buNone/>
              <a:defRPr sz="210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buClr>
                <a:schemeClr val="bg1"/>
              </a:buClr>
              <a:buFontTx/>
              <a:buNone/>
              <a:defRPr sz="2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C0D9A45-9D5E-2041-BA64-5046DB499E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29200" y="2002536"/>
            <a:ext cx="3429000" cy="2626614"/>
          </a:xfrm>
        </p:spPr>
        <p:txBody>
          <a:bodyPr>
            <a:noAutofit/>
          </a:bodyPr>
          <a:lstStyle>
            <a:lvl1pPr>
              <a:buClr>
                <a:srgbClr val="E19294"/>
              </a:buClr>
              <a:buSzPct val="100000"/>
              <a:defRPr>
                <a:solidFill>
                  <a:schemeClr val="bg1"/>
                </a:solidFill>
              </a:defRPr>
            </a:lvl1pPr>
            <a:lvl2pPr>
              <a:buClr>
                <a:srgbClr val="E19294"/>
              </a:buClr>
              <a:buSzPct val="100000"/>
              <a:defRPr>
                <a:solidFill>
                  <a:schemeClr val="bg1"/>
                </a:solidFill>
              </a:defRPr>
            </a:lvl2pPr>
            <a:lvl3pPr>
              <a:buClr>
                <a:srgbClr val="E19294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rgbClr val="E19294"/>
              </a:buClr>
              <a:buSzPct val="100000"/>
              <a:defRPr>
                <a:solidFill>
                  <a:schemeClr val="bg1"/>
                </a:solidFill>
              </a:defRPr>
            </a:lvl4pPr>
            <a:lvl5pPr>
              <a:buClr>
                <a:srgbClr val="E19294"/>
              </a:buClr>
              <a:buSzPct val="100000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361297-65CB-A841-BE4A-2D1B5A8431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29200" y="1714500"/>
            <a:ext cx="3429000" cy="3429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35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9E0247-7F39-1D40-B99D-0D9BC70E29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1" y="4113813"/>
            <a:ext cx="3529189" cy="66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62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36">
          <p15:clr>
            <a:srgbClr val="FBAE40"/>
          </p15:clr>
        </p15:guide>
        <p15:guide id="2" pos="3168">
          <p15:clr>
            <a:srgbClr val="FBAE40"/>
          </p15:clr>
        </p15:guide>
        <p15:guide id="3" pos="230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ona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90EFCE4-85D1-DA4F-BDB2-19620B557E3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C14BF7-11B9-4941-8EB0-0091679C96CD}"/>
              </a:ext>
            </a:extLst>
          </p:cNvPr>
          <p:cNvSpPr/>
          <p:nvPr userDrawn="1"/>
        </p:nvSpPr>
        <p:spPr>
          <a:xfrm>
            <a:off x="0" y="5040630"/>
            <a:ext cx="9144000" cy="1028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EC88C711-61F7-7148-91DC-034A5013EA76}"/>
              </a:ext>
            </a:extLst>
          </p:cNvPr>
          <p:cNvSpPr>
            <a:spLocks noChangeAspect="1"/>
          </p:cNvSpPr>
          <p:nvPr userDrawn="1"/>
        </p:nvSpPr>
        <p:spPr>
          <a:xfrm rot="10800000" flipH="1" flipV="1">
            <a:off x="1306283" y="0"/>
            <a:ext cx="7837716" cy="514350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53E8AAE-222B-1C45-97BA-A9876B6EC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9A07CD0E-F609-B44C-B835-FA9DF09CB0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88036"/>
            <a:ext cx="7772400" cy="253746"/>
          </a:xfrm>
        </p:spPr>
        <p:txBody>
          <a:bodyPr lIns="82296">
            <a:no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500" spc="23" baseline="0">
                <a:solidFill>
                  <a:srgbClr val="E1929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086B16-C118-0D4F-9744-EB1F2C43A1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WASHINGTON UNIVERSITY UNDERGRADUATE ADMISSIONS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6B05F-5EDA-8145-86AC-D8841E9AFA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D0449-3FE1-D140-B6C2-C7C82DFE8F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3AA3FC8-2E79-E34B-836B-FA1699854B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974" y="1543050"/>
            <a:ext cx="4572000" cy="3086100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Aft>
                <a:spcPts val="900"/>
              </a:spcAft>
              <a:buClr>
                <a:schemeClr val="bg1"/>
              </a:buClr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lnSpc>
                <a:spcPct val="95000"/>
              </a:lnSpc>
              <a:spcAft>
                <a:spcPts val="900"/>
              </a:spcAft>
              <a:buClr>
                <a:schemeClr val="bg1"/>
              </a:buClr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Aft>
                <a:spcPts val="900"/>
              </a:spcAft>
              <a:buClr>
                <a:schemeClr val="bg1"/>
              </a:buClr>
              <a:buFontTx/>
              <a:buNone/>
              <a:defRPr sz="1800">
                <a:solidFill>
                  <a:schemeClr val="bg1"/>
                </a:solidFill>
              </a:defRPr>
            </a:lvl3pPr>
            <a:lvl4pPr marL="0" indent="0">
              <a:lnSpc>
                <a:spcPct val="95000"/>
              </a:lnSpc>
              <a:spcAft>
                <a:spcPts val="900"/>
              </a:spcAft>
              <a:buClr>
                <a:schemeClr val="bg1"/>
              </a:buClr>
              <a:buFontTx/>
              <a:buNone/>
              <a:defRPr sz="1800">
                <a:solidFill>
                  <a:schemeClr val="bg1"/>
                </a:solidFill>
              </a:defRPr>
            </a:lvl4pPr>
            <a:lvl5pPr marL="0" indent="0">
              <a:lnSpc>
                <a:spcPct val="95000"/>
              </a:lnSpc>
              <a:spcAft>
                <a:spcPts val="900"/>
              </a:spcAft>
              <a:buClr>
                <a:schemeClr val="bg1"/>
              </a:buClr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C0D9A45-9D5E-2041-BA64-5046DB499E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15000" y="2400300"/>
            <a:ext cx="2743200" cy="222885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3112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12">
          <p15:clr>
            <a:srgbClr val="FBAE40"/>
          </p15:clr>
        </p15:guide>
        <p15:guide id="2" pos="360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D2A70E-4CDB-724D-9054-814261155E4E}"/>
              </a:ext>
            </a:extLst>
          </p:cNvPr>
          <p:cNvSpPr/>
          <p:nvPr userDrawn="1"/>
        </p:nvSpPr>
        <p:spPr>
          <a:xfrm>
            <a:off x="0" y="0"/>
            <a:ext cx="9144000" cy="5040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9952A3-7492-F442-BD8E-0322138984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WASHINGTON UNIVERSITY UNDERGRADUATE ADMISSIONS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8142D-646F-A647-93C0-48C0C23B8F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4D0449-3FE1-D140-B6C2-C7C82DFE8F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113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WU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900FD4-E531-B345-8303-25AD1836036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3B7A3F-6856-5B4D-89A7-9C403588B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1" y="4113813"/>
            <a:ext cx="3529189" cy="6617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334730-36DC-314F-B872-0F79FAEC4F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452" y="268683"/>
            <a:ext cx="3489548" cy="451942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22CBE-C2CB-6D47-95D6-E7B5C22457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976" y="1543050"/>
            <a:ext cx="7769225" cy="1885950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 sz="4500" b="0" spc="-75" baseline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15E03-0CDB-314C-8573-1A8607D46B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976" y="3380994"/>
            <a:ext cx="7769225" cy="6858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500" spc="38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77580D-65EA-014F-9179-07F374117D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976" y="226314"/>
            <a:ext cx="7769225" cy="88468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250" spc="38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913B0D-39BC-DD4D-A97B-D723590B9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4" y="1110996"/>
            <a:ext cx="7769225" cy="51435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1310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600">
          <p15:clr>
            <a:srgbClr val="FBAE40"/>
          </p15:clr>
        </p15:guide>
        <p15:guide id="5" pos="3744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Ol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900FD4-E531-B345-8303-25AD1836036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3B7A3F-6856-5B4D-89A7-9C403588B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1" y="4113813"/>
            <a:ext cx="3529189" cy="6617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334730-36DC-314F-B872-0F79FAEC4F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452" y="268683"/>
            <a:ext cx="3489548" cy="451942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22CBE-C2CB-6D47-95D6-E7B5C22457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976" y="1543050"/>
            <a:ext cx="7769225" cy="1885950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 sz="4500" b="0" spc="-75" baseline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15E03-0CDB-314C-8573-1A8607D46B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976" y="3380994"/>
            <a:ext cx="7769225" cy="6858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500" spc="38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77580D-65EA-014F-9179-07F374117D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976" y="226314"/>
            <a:ext cx="7769225" cy="88468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250" spc="38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913B0D-39BC-DD4D-A97B-D723590B9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4" y="1110996"/>
            <a:ext cx="7769225" cy="51435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3675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600">
          <p15:clr>
            <a:srgbClr val="FBAE40"/>
          </p15:clr>
        </p15:guide>
        <p15:guide id="5" pos="3744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900FD4-E531-B345-8303-25AD1836036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3B7A3F-6856-5B4D-89A7-9C403588B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1" y="4113813"/>
            <a:ext cx="3529189" cy="6617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334730-36DC-314F-B872-0F79FAEC4F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452" y="268683"/>
            <a:ext cx="3489548" cy="451942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22CBE-C2CB-6D47-95D6-E7B5C22457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976" y="1543050"/>
            <a:ext cx="7769225" cy="1885950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 sz="4500" b="0" spc="-75" baseline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15E03-0CDB-314C-8573-1A8607D46B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976" y="3380994"/>
            <a:ext cx="7769225" cy="6858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500" spc="38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77580D-65EA-014F-9179-07F374117D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976" y="226314"/>
            <a:ext cx="7769225" cy="88468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250" spc="38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913B0D-39BC-DD4D-A97B-D723590B9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4" y="1110996"/>
            <a:ext cx="7769225" cy="51435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6793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600">
          <p15:clr>
            <a:srgbClr val="FBAE40"/>
          </p15:clr>
        </p15:guide>
        <p15:guide id="5" pos="3744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A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900FD4-E531-B345-8303-25AD1836036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3B7A3F-6856-5B4D-89A7-9C403588B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1" y="4113813"/>
            <a:ext cx="3529189" cy="6617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334730-36DC-314F-B872-0F79FAEC4F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452" y="268683"/>
            <a:ext cx="3489548" cy="451942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22CBE-C2CB-6D47-95D6-E7B5C22457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976" y="1543050"/>
            <a:ext cx="7769225" cy="1885950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 sz="4500" b="0" spc="-75" baseline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15E03-0CDB-314C-8573-1A8607D46B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976" y="3380994"/>
            <a:ext cx="7769225" cy="6858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500" spc="38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77580D-65EA-014F-9179-07F374117D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976" y="226314"/>
            <a:ext cx="7769225" cy="88468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250" spc="38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913B0D-39BC-DD4D-A97B-D723590B9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4" y="1110996"/>
            <a:ext cx="7769225" cy="51435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5109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600">
          <p15:clr>
            <a:srgbClr val="FBAE40"/>
          </p15:clr>
        </p15:guide>
        <p15:guide id="5" pos="3744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900FD4-E531-B345-8303-25AD1836036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3B7A3F-6856-5B4D-89A7-9C403588B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1" y="4113813"/>
            <a:ext cx="3529189" cy="6617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334730-36DC-314F-B872-0F79FAEC4F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452" y="268683"/>
            <a:ext cx="3489548" cy="451942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22CBE-C2CB-6D47-95D6-E7B5C22457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976" y="1543050"/>
            <a:ext cx="7769225" cy="1885950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 sz="4500" b="0" spc="-75" baseline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15E03-0CDB-314C-8573-1A8607D46B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976" y="3380994"/>
            <a:ext cx="7769225" cy="6858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500" spc="38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77580D-65EA-014F-9179-07F374117D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976" y="226314"/>
            <a:ext cx="7769225" cy="88468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250" spc="38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913B0D-39BC-DD4D-A97B-D723590B9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4" y="1110996"/>
            <a:ext cx="7769225" cy="51435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577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600">
          <p15:clr>
            <a:srgbClr val="FBAE40"/>
          </p15:clr>
        </p15:guide>
        <p15:guide id="5" pos="3744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900FD4-E531-B345-8303-25AD1836036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73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3B7A3F-6856-5B4D-89A7-9C403588B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1" y="4113813"/>
            <a:ext cx="3529189" cy="6617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334730-36DC-314F-B872-0F79FAEC4F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452" y="268683"/>
            <a:ext cx="3489548" cy="451942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22CBE-C2CB-6D47-95D6-E7B5C22457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976" y="1543050"/>
            <a:ext cx="7769225" cy="1885950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 sz="4500" b="0" spc="-75" baseline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15E03-0CDB-314C-8573-1A8607D46B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976" y="3380994"/>
            <a:ext cx="7769225" cy="6858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500" spc="38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77580D-65EA-014F-9179-07F374117D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976" y="226314"/>
            <a:ext cx="7769225" cy="88468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250" spc="38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913B0D-39BC-DD4D-A97B-D723590B9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4" y="1110996"/>
            <a:ext cx="7769225" cy="51435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8852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600">
          <p15:clr>
            <a:srgbClr val="FBAE40"/>
          </p15:clr>
        </p15:guide>
        <p15:guide id="5" pos="37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7089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Puro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900FD4-E531-B345-8303-25AD1836036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22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3B7A3F-6856-5B4D-89A7-9C403588B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1" y="4113813"/>
            <a:ext cx="3529189" cy="6617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334730-36DC-314F-B872-0F79FAEC4F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452" y="268683"/>
            <a:ext cx="3489548" cy="451942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22CBE-C2CB-6D47-95D6-E7B5C22457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976" y="1543050"/>
            <a:ext cx="7769225" cy="1885950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 sz="4500" b="0" spc="-75" baseline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15E03-0CDB-314C-8573-1A8607D46B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976" y="3380994"/>
            <a:ext cx="7769225" cy="6858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500" spc="38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77580D-65EA-014F-9179-07F374117D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976" y="226314"/>
            <a:ext cx="7769225" cy="88468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250" spc="38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913B0D-39BC-DD4D-A97B-D723590B9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4" y="1110996"/>
            <a:ext cx="7769225" cy="51435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441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600">
          <p15:clr>
            <a:srgbClr val="FBAE40"/>
          </p15:clr>
        </p15:guide>
        <p15:guide id="5" pos="3744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Me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900FD4-E531-B345-8303-25AD1836036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3B7A3F-6856-5B4D-89A7-9C403588B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1" y="4113813"/>
            <a:ext cx="3529189" cy="6617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334730-36DC-314F-B872-0F79FAEC4F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452" y="268683"/>
            <a:ext cx="3489548" cy="451942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22CBE-C2CB-6D47-95D6-E7B5C22457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976" y="1543050"/>
            <a:ext cx="7769225" cy="1885950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 sz="4500" b="0" spc="-75" baseline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15E03-0CDB-314C-8573-1A8607D46B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976" y="3380994"/>
            <a:ext cx="7769225" cy="6858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500" spc="38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77580D-65EA-014F-9179-07F374117D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976" y="226314"/>
            <a:ext cx="7769225" cy="88468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250" spc="38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913B0D-39BC-DD4D-A97B-D723590B9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4" y="1110996"/>
            <a:ext cx="7769225" cy="51435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5498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600">
          <p15:clr>
            <a:srgbClr val="FBAE40"/>
          </p15:clr>
        </p15:guide>
        <p15:guide id="5" pos="3744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900FD4-E531-B345-8303-25AD1836036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72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3B7A3F-6856-5B4D-89A7-9C403588B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1" y="4113813"/>
            <a:ext cx="3529189" cy="6617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334730-36DC-314F-B872-0F79FAEC4F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452" y="268683"/>
            <a:ext cx="3489548" cy="451942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22CBE-C2CB-6D47-95D6-E7B5C22457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976" y="1543050"/>
            <a:ext cx="7769225" cy="1885950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 sz="4500" b="0" spc="-75" baseline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15E03-0CDB-314C-8573-1A8607D46B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976" y="3380994"/>
            <a:ext cx="7769225" cy="6858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500" spc="38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77580D-65EA-014F-9179-07F374117D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976" y="226314"/>
            <a:ext cx="7769225" cy="88468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250" spc="38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913B0D-39BC-DD4D-A97B-D723590B9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4" y="1110996"/>
            <a:ext cx="7769225" cy="51435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2911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600">
          <p15:clr>
            <a:srgbClr val="FBAE40"/>
          </p15:clr>
        </p15:guide>
        <p15:guide id="5" pos="3744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_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900FD4-E531-B345-8303-25AD1836036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3B7A3F-6856-5B4D-89A7-9C403588B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1" y="4113813"/>
            <a:ext cx="3529189" cy="6617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334730-36DC-314F-B872-0F79FAEC4F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452" y="268683"/>
            <a:ext cx="3489548" cy="451942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22CBE-C2CB-6D47-95D6-E7B5C22457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976" y="123444"/>
            <a:ext cx="7769225" cy="1755648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 sz="3600" b="0" spc="-75" baseline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15E03-0CDB-314C-8573-1A8607D46B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976" y="1872234"/>
            <a:ext cx="7769225" cy="55549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500" spc="38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77580D-65EA-014F-9179-07F374117D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976" y="2674620"/>
            <a:ext cx="7769225" cy="89154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250" spc="38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913B0D-39BC-DD4D-A97B-D723590B9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4" y="3591983"/>
            <a:ext cx="7769225" cy="51435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7754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600">
          <p15:clr>
            <a:srgbClr val="FBAE40"/>
          </p15:clr>
        </p15:guide>
        <p15:guide id="5" pos="3744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900FD4-E531-B345-8303-25AD1836036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3B7A3F-6856-5B4D-89A7-9C403588B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1" y="4113813"/>
            <a:ext cx="3529189" cy="6617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334730-36DC-314F-B872-0F79FAEC4F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452" y="268683"/>
            <a:ext cx="3489548" cy="451942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22CBE-C2CB-6D47-95D6-E7B5C22457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976" y="514350"/>
            <a:ext cx="7769225" cy="197510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None/>
              <a:defRPr sz="4500" b="0" spc="-75" baseline="0">
                <a:solidFill>
                  <a:schemeClr val="bg1"/>
                </a:solidFill>
                <a:latin typeface="+mj-lt"/>
                <a:ea typeface="Source Sans Pro" panose="020B0503030403020204" pitchFamily="34" charset="0"/>
              </a:defRPr>
            </a:lvl1pPr>
            <a:lvl2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0" indent="0">
              <a:lnSpc>
                <a:spcPct val="90000"/>
              </a:lnSpc>
              <a:spcAft>
                <a:spcPts val="0"/>
              </a:spcAft>
              <a:buNone/>
              <a:defRPr sz="2700" b="1" spc="38" baseline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15E03-0CDB-314C-8573-1A8607D46B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976" y="2462022"/>
            <a:ext cx="7769225" cy="51435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500" spc="38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0" indent="0">
              <a:buNone/>
              <a:defRPr sz="1500" spc="38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77580D-65EA-014F-9179-07F374117D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976" y="2743200"/>
            <a:ext cx="7769225" cy="726948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250" spc="38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913B0D-39BC-DD4D-A97B-D723590B9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8974" y="3429000"/>
            <a:ext cx="7769225" cy="6858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5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3951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600">
          <p15:clr>
            <a:srgbClr val="FBAE40"/>
          </p15:clr>
        </p15:guide>
        <p15:guide id="5" pos="3744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900FD4-E531-B345-8303-25AD1836036E}"/>
              </a:ext>
            </a:extLst>
          </p:cNvPr>
          <p:cNvSpPr/>
          <p:nvPr userDrawn="1"/>
        </p:nvSpPr>
        <p:spPr>
          <a:xfrm>
            <a:off x="0" y="0"/>
            <a:ext cx="9144000" cy="50406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334730-36DC-314F-B872-0F79FAEC4F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8612" y="-2381"/>
            <a:ext cx="5235388" cy="484927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0461C87-FB50-D94E-91E2-AEAD48BC9AEC}"/>
              </a:ext>
            </a:extLst>
          </p:cNvPr>
          <p:cNvSpPr/>
          <p:nvPr userDrawn="1"/>
        </p:nvSpPr>
        <p:spPr>
          <a:xfrm>
            <a:off x="0" y="5040630"/>
            <a:ext cx="9144000" cy="1028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060073-ECFF-A944-A279-95E0E1949FD3}"/>
              </a:ext>
            </a:extLst>
          </p:cNvPr>
          <p:cNvSpPr/>
          <p:nvPr userDrawn="1"/>
        </p:nvSpPr>
        <p:spPr>
          <a:xfrm>
            <a:off x="0" y="4185761"/>
            <a:ext cx="9144000" cy="85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03B7A3F-6856-5B4D-89A7-9C403588B9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458" y="4113813"/>
            <a:ext cx="3529189" cy="6617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D1C0C67-B5B8-A14E-8890-2179B3DB05F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duotone>
              <a:prstClr val="black"/>
              <a:schemeClr val="accent2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430" y="4291848"/>
            <a:ext cx="3529189" cy="66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36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600">
          <p15:clr>
            <a:srgbClr val="FBAE40"/>
          </p15:clr>
        </p15:guide>
        <p15:guide id="5" pos="374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2257424" y="1241003"/>
            <a:ext cx="4629152" cy="482204"/>
          </a:xfrm>
          <a:prstGeom prst="rect">
            <a:avLst/>
          </a:prstGeom>
        </p:spPr>
        <p:txBody>
          <a:bodyPr lIns="25716" tIns="25716" rIns="25716" bIns="25716"/>
          <a:lstStyle>
            <a:lvl1pPr defTabSz="457200"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2257424" y="1800224"/>
            <a:ext cx="4629152" cy="1909393"/>
          </a:xfrm>
          <a:prstGeom prst="rect">
            <a:avLst/>
          </a:prstGeom>
        </p:spPr>
        <p:txBody>
          <a:bodyPr lIns="25716" tIns="25716" rIns="25716" bIns="25716"/>
          <a:lstStyle>
            <a:lvl1pPr marL="300037" indent="-300037" defTabSz="457200">
              <a:defRPr sz="2800"/>
            </a:lvl1pPr>
            <a:lvl2pPr marL="742949" indent="-285749" defTabSz="457200">
              <a:defRPr sz="2800"/>
            </a:lvl2pPr>
            <a:lvl3pPr marL="1181100" indent="-266700" defTabSz="457200">
              <a:defRPr sz="2800"/>
            </a:lvl3pPr>
            <a:lvl4pPr marL="1691639" indent="-320039" defTabSz="457200">
              <a:defRPr sz="2800"/>
            </a:lvl4pPr>
            <a:lvl5pPr marL="2148839" indent="-320039" defTabSz="457200"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xfrm>
            <a:off x="6702560" y="3794527"/>
            <a:ext cx="184016" cy="178435"/>
          </a:xfrm>
          <a:prstGeom prst="rect">
            <a:avLst/>
          </a:prstGeom>
        </p:spPr>
        <p:txBody>
          <a:bodyPr lIns="25716" tIns="25716" rIns="25716" bIns="25716"/>
          <a:lstStyle>
            <a:lvl1pPr defTabSz="457200">
              <a:defRPr sz="900"/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948587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722313" y="1866900"/>
            <a:ext cx="7772400" cy="1020763"/>
          </a:xfrm>
          <a:prstGeom prst="rect">
            <a:avLst/>
          </a:prstGeom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8839"/>
            <a:ext cx="7772400" cy="9046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E049C22-F9CD-9645-9325-4E45A8362A33}" type="datetimeFigureOut">
              <a:rPr lang="en-US"/>
              <a:pPr>
                <a:defRPr/>
              </a:pPr>
              <a:t>11/19/2024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42FF50C1-C99D-8F49-8FA6-613D5F15E9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1917120"/>
            <a:ext cx="7772400" cy="102155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3200" b="1" cap="all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6728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09320"/>
            <a:ext cx="7685087" cy="10215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 cap="all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84179"/>
            <a:ext cx="7685087" cy="112514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25" y="4883150"/>
            <a:ext cx="2133600" cy="273050"/>
          </a:xfrm>
        </p:spPr>
        <p:txBody>
          <a:bodyPr/>
          <a:lstStyle>
            <a:lvl1pPr>
              <a:defRPr sz="60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AE0F239-E1B9-4A40-BFE0-10D35B8EFDC7}" type="datetimeFigureOut">
              <a:rPr lang="en-US"/>
              <a:pPr>
                <a:defRPr/>
              </a:pPr>
              <a:t>11/19/2024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196263" y="4860925"/>
            <a:ext cx="873125" cy="27463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6E34B1B0-E628-E341-AB77-6799D8636E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0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34" Type="http://schemas.openxmlformats.org/officeDocument/2006/relationships/image" Target="../media/image8.png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theme" Target="../theme/theme9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8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PPT master background 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22313" y="2273300"/>
            <a:ext cx="7772400" cy="10207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124" name="Picture 12" descr="MU Logo-BTD-H-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2"/>
          <p:cNvSpPr txBox="1">
            <a:spLocks/>
          </p:cNvSpPr>
          <p:nvPr/>
        </p:nvSpPr>
        <p:spPr>
          <a:xfrm>
            <a:off x="722313" y="1147763"/>
            <a:ext cx="7772400" cy="11255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PPT master background 1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  <p:pic>
        <p:nvPicPr>
          <p:cNvPr id="6149" name="Picture 10" descr="MU Logo-BTD-H-R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79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PPT master background white 4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1" descr="MU Logo-BTD-H-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</p:spTree>
    <p:extLst>
      <p:ext uri="{BB962C8B-B14F-4D97-AF65-F5344CB8AC3E}">
        <p14:creationId xmlns:p14="http://schemas.microsoft.com/office/powerpoint/2010/main" val="121736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PT master background 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487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22313" y="2273300"/>
            <a:ext cx="7772400" cy="10207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722313" y="1147763"/>
            <a:ext cx="7772400" cy="11255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text styles</a:t>
            </a:r>
          </a:p>
        </p:txBody>
      </p:sp>
      <p:pic>
        <p:nvPicPr>
          <p:cNvPr id="17413" name="Picture 5" descr="MU Logo-BTD-H-BG-spo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PPT master background 3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  <p:pic>
        <p:nvPicPr>
          <p:cNvPr id="18437" name="Picture 11" descr="MU Logo-BTD-H-BG-spot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Brand PPT blue apex-gol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722313" y="2273300"/>
            <a:ext cx="7772400" cy="102076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722313" y="1147763"/>
            <a:ext cx="7772400" cy="11255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text styles</a:t>
            </a:r>
          </a:p>
        </p:txBody>
      </p:sp>
      <p:pic>
        <p:nvPicPr>
          <p:cNvPr id="1029" name="Picture 6" descr="MU Logo-BTD-H-BG-spo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4670425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bg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bg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bg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" descr="PPT master background white 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1" descr="MU Logo-BTD-H-R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7" y="4670426"/>
            <a:ext cx="21748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826000"/>
            <a:ext cx="22860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MARQUETTE UNIVERSITY </a:t>
            </a:r>
            <a:r>
              <a:rPr lang="en-US" b="1"/>
              <a:t>BRAND GUIDELINES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26000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accent5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JANUARY 2015</a:t>
            </a:r>
          </a:p>
        </p:txBody>
      </p:sp>
    </p:spTree>
    <p:extLst>
      <p:ext uri="{BB962C8B-B14F-4D97-AF65-F5344CB8AC3E}">
        <p14:creationId xmlns:p14="http://schemas.microsoft.com/office/powerpoint/2010/main" val="133451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</p:sldLayoutIdLst>
  <p:txStyles>
    <p:titleStyle>
      <a:lvl1pPr algn="ctr" defTabSz="457178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17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17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17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17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178" algn="ctr" defTabSz="45717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355" algn="ctr" defTabSz="45717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532" algn="ctr" defTabSz="45717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709" algn="ctr" defTabSz="457178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884" indent="-342884" algn="l" defTabSz="45717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13" indent="-285736" algn="l" defTabSz="45717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2944" indent="-228588" algn="l" defTabSz="45717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120" indent="-228588" algn="l" defTabSz="45717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297" indent="-228588" algn="l" defTabSz="45717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474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044223A-850D-4D4D-AE67-01404078F27E}"/>
              </a:ext>
            </a:extLst>
          </p:cNvPr>
          <p:cNvSpPr/>
          <p:nvPr userDrawn="1"/>
        </p:nvSpPr>
        <p:spPr>
          <a:xfrm>
            <a:off x="1" y="0"/>
            <a:ext cx="9143999" cy="1200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66618-9E0F-2446-9C69-DF1C559889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0" y="4704588"/>
            <a:ext cx="38862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spc="75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/>
              <a:t>WASHINGTON UNIVERSITY UNDERGRADUATE ADMISSIONS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30561-C5FC-B34D-B1D6-4A39DAC4C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8200" y="4704588"/>
            <a:ext cx="228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fld id="{164D0449-3FE1-D140-B6C2-C7C82DFE8FA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617DFC-4166-2649-823E-9027101198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4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4452" y="268683"/>
            <a:ext cx="3489548" cy="931467"/>
          </a:xfrm>
          <a:prstGeom prst="rect">
            <a:avLst/>
          </a:prstGeom>
        </p:spPr>
      </p:pic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154BFA45-E19C-1A4A-9AD1-3D4385D0E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512" y="562356"/>
            <a:ext cx="7403688" cy="637794"/>
          </a:xfrm>
          <a:prstGeom prst="rect">
            <a:avLst/>
          </a:prstGeom>
        </p:spPr>
        <p:txBody>
          <a:bodyPr vert="horz" lIns="4572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9D6E92-D845-724A-B96F-77CC80C2F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975" y="1714500"/>
            <a:ext cx="7769226" cy="2914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1CA9D9-91B9-D640-8742-68A42062E8F3}"/>
              </a:ext>
            </a:extLst>
          </p:cNvPr>
          <p:cNvSpPr/>
          <p:nvPr userDrawn="1"/>
        </p:nvSpPr>
        <p:spPr>
          <a:xfrm>
            <a:off x="1" y="5040630"/>
            <a:ext cx="9143999" cy="1028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8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895" r:id="rId15"/>
    <p:sldLayoutId id="2147483896" r:id="rId16"/>
    <p:sldLayoutId id="2147483897" r:id="rId17"/>
    <p:sldLayoutId id="2147483898" r:id="rId18"/>
    <p:sldLayoutId id="2147483899" r:id="rId19"/>
    <p:sldLayoutId id="2147483900" r:id="rId20"/>
    <p:sldLayoutId id="2147483901" r:id="rId21"/>
    <p:sldLayoutId id="2147483902" r:id="rId22"/>
    <p:sldLayoutId id="2147483903" r:id="rId23"/>
    <p:sldLayoutId id="2147483904" r:id="rId24"/>
    <p:sldLayoutId id="2147483905" r:id="rId25"/>
    <p:sldLayoutId id="2147483906" r:id="rId26"/>
    <p:sldLayoutId id="2147483907" r:id="rId27"/>
    <p:sldLayoutId id="2147483908" r:id="rId28"/>
    <p:sldLayoutId id="2147483909" r:id="rId29"/>
    <p:sldLayoutId id="2147483910" r:id="rId30"/>
    <p:sldLayoutId id="2147483911" r:id="rId31"/>
    <p:sldLayoutId id="2147483912" r:id="rId32"/>
  </p:sldLayoutIdLst>
  <p:hf sldNum="0" hdr="0" dt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2700" b="1" kern="1200" spc="-38" baseline="0">
          <a:solidFill>
            <a:schemeClr val="bg1"/>
          </a:solidFill>
          <a:latin typeface="+mj-lt"/>
          <a:ea typeface="Source Sans Pro" panose="020B0503030403020204" pitchFamily="34" charset="0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Clr>
          <a:schemeClr val="accent2"/>
        </a:buClr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1pPr>
      <a:lvl2pPr marL="137160" indent="-137160" algn="l" defTabSz="685800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Clr>
          <a:schemeClr val="accent2"/>
        </a:buClr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2pPr>
      <a:lvl3pPr marL="137160" indent="-137160" algn="l" defTabSz="685800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Clr>
          <a:schemeClr val="accent2"/>
        </a:buClr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3pPr>
      <a:lvl4pPr marL="137160" indent="-137160" algn="l" defTabSz="685800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Clr>
          <a:schemeClr val="accent2"/>
        </a:buClr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4pPr>
      <a:lvl5pPr marL="137160" indent="-137160" algn="l" defTabSz="685800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Clr>
          <a:schemeClr val="accent2"/>
        </a:buClr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84">
          <p15:clr>
            <a:srgbClr val="F26B43"/>
          </p15:clr>
        </p15:guide>
        <p15:guide id="3" pos="5328">
          <p15:clr>
            <a:srgbClr val="F26B43"/>
          </p15:clr>
        </p15:guide>
        <p15:guide id="4" pos="432">
          <p15:clr>
            <a:srgbClr val="F26B43"/>
          </p15:clr>
        </p15:guide>
        <p15:guide id="5" orient="horz" pos="432">
          <p15:clr>
            <a:srgbClr val="F26B43"/>
          </p15:clr>
        </p15:guide>
        <p15:guide id="6" orient="horz" pos="1152">
          <p15:clr>
            <a:srgbClr val="F26B43"/>
          </p15:clr>
        </p15:guide>
        <p15:guide id="7" orient="horz" pos="3888">
          <p15:clr>
            <a:srgbClr val="F26B43"/>
          </p15:clr>
        </p15:guide>
        <p15:guide id="8" orient="horz" pos="1296">
          <p15:clr>
            <a:srgbClr val="F26B43"/>
          </p15:clr>
        </p15:guide>
        <p15:guide id="9" orient="horz" pos="3600">
          <p15:clr>
            <a:srgbClr val="F26B43"/>
          </p15:clr>
        </p15:guide>
        <p15:guide id="10" orient="horz" pos="14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entaid.gov/plus-app/parent/landing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merfinance.gov/paying-for-college/" TargetMode="External"/><Relationship Id="rId2" Type="http://schemas.openxmlformats.org/officeDocument/2006/relationships/hyperlink" Target="https://studentaid.gov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bigfuture.collegeboard.org/pay-for-college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egegoalwi.org/calendar-of-upcoming-events/" TargetMode="External"/><Relationship Id="rId2" Type="http://schemas.openxmlformats.org/officeDocument/2006/relationships/hyperlink" Target="https://collegegoalwi.org/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quette.edu/central/financial-aid/" TargetMode="External"/><Relationship Id="rId2" Type="http://schemas.openxmlformats.org/officeDocument/2006/relationships/hyperlink" Target="mailto:marquettecentral@marquette.edu" TargetMode="External"/><Relationship Id="rId1" Type="http://schemas.openxmlformats.org/officeDocument/2006/relationships/slideLayout" Target="../slideLayouts/slideLayout22.xml"/><Relationship Id="rId4" Type="http://schemas.openxmlformats.org/officeDocument/2006/relationships/hyperlink" Target="mailto:jinny.apuli@marquette.edu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entaid.gov/fsa-id/create-account/launch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aid.gov/apply-for-aid/fafsa/filling-out/dependenc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09320"/>
            <a:ext cx="7772400" cy="442024"/>
          </a:xfrm>
        </p:spPr>
        <p:txBody>
          <a:bodyPr/>
          <a:lstStyle/>
          <a:p>
            <a:r>
              <a:rPr lang="en-US" sz="2400" dirty="0"/>
              <a:t>Understanding the Financial Aid Process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College Cost</a:t>
            </a:r>
          </a:p>
        </p:txBody>
      </p:sp>
    </p:spTree>
    <p:extLst>
      <p:ext uri="{BB962C8B-B14F-4D97-AF65-F5344CB8AC3E}">
        <p14:creationId xmlns:p14="http://schemas.microsoft.com/office/powerpoint/2010/main" val="1213835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96A6C6B-6E0E-4932-A348-0F0B97DD0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15" y="395931"/>
            <a:ext cx="8229600" cy="92724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FAFSA Landing Page</a:t>
            </a:r>
            <a:b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studentaid.gov/h/apply-for-aid/fafsa</a:t>
            </a:r>
            <a:endParaRPr lang="en-US" sz="1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821116F-2AFF-4F67-A0FF-619136CBE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067" y="4676147"/>
            <a:ext cx="7093205" cy="27308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lvl="1" indent="0">
              <a:buNone/>
            </a:pP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5ADC01-266E-D77B-8A97-2DFEC24BE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277" y="1323173"/>
            <a:ext cx="7174523" cy="374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0731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96A6C6B-6E0E-4932-A348-0F0B97DD0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52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Whose Financial Information is required?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821116F-2AFF-4F67-A0FF-619136CBE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507" y="1029280"/>
            <a:ext cx="8587109" cy="3699428"/>
          </a:xfrm>
        </p:spPr>
        <p:txBody>
          <a:bodyPr>
            <a:normAutofit fontScale="85000" lnSpcReduction="10000"/>
          </a:bodyPr>
          <a:lstStyle/>
          <a:p>
            <a:pPr marL="457200" lvl="1" indent="0">
              <a:buNone/>
            </a:pP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For dependent students both the student and their parent(s) are </a:t>
            </a:r>
            <a:r>
              <a:rPr lang="en-US" sz="1800" dirty="0">
                <a:solidFill>
                  <a:srgbClr val="FFC000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contributors</a:t>
            </a:r>
          </a:p>
          <a:p>
            <a:pPr marL="0" indent="0">
              <a:buNone/>
            </a:pPr>
            <a:endParaRPr lang="en-US" sz="900" dirty="0">
              <a:solidFill>
                <a:schemeClr val="bg1"/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Their parent(s) who provides the most financial support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Married parents filing joint return – 1 parent contributor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Married filing separately – both parents are contributors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Not married but both biological parents are living together – both parents are contributors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bg1"/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Everyone must provide </a:t>
            </a:r>
            <a:r>
              <a:rPr lang="en-US" sz="1800" dirty="0">
                <a:solidFill>
                  <a:srgbClr val="FFC000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consent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 for the FAFSA to be valid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Non-filers must also provide consent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consent is not provided the FAFSA can be completed but the student will not be eligible for Federal Student Aid.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rgbClr val="FFC000"/>
                </a:solidFill>
              </a:rPr>
              <a:t>*Must complete the process within 45 days or start over (incomplete applications are deleted after 45 days)</a:t>
            </a: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lvl="1" indent="0">
              <a:buNone/>
            </a:pP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78306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96A6C6B-6E0E-4932-A348-0F0B97DD0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Financial Information is required?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84FB59-462E-09A5-2881-EBD41E132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948" y="1328614"/>
            <a:ext cx="8544144" cy="2962032"/>
          </a:xfrm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AB1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For the 2025-26 Academic Year the Future Act Direct Data Exchange (FA-DDX) will pull information from your 2023 federal tax return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AB1"/>
              </a:buClr>
              <a:buSzTx/>
              <a:buFont typeface="Wingdings" charset="2"/>
              <a:buChar char="§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AB1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You will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manually provide the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following information, if applicable:</a:t>
            </a:r>
          </a:p>
          <a:p>
            <a:pPr marL="742950" marR="0" lvl="1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AB1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Child Support Received for all children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- most recently completed calendar year</a:t>
            </a:r>
          </a:p>
          <a:p>
            <a:pPr marL="742950" marR="0" lvl="1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AB1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Cash, Savings, Checking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- day FAFSA filed</a:t>
            </a:r>
          </a:p>
          <a:p>
            <a:pPr marL="742950" marR="0" lvl="1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AB1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Net Worth of Business and/or Farm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– day FAFSA filed</a:t>
            </a:r>
          </a:p>
          <a:p>
            <a:pPr marL="742950" marR="0" lvl="1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AB1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Investment Net Worth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– day FAFSA filed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017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B9EE7-9982-B3ED-C282-2A0676D79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2" y="611342"/>
            <a:ext cx="7772401" cy="719969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What happens after the FAFSA is filed?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F0E48-0B22-D19B-F5FA-6F3025ECF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1138"/>
            <a:ext cx="8479692" cy="3229105"/>
          </a:xfrm>
        </p:spPr>
        <p:txBody>
          <a:bodyPr/>
          <a:lstStyle/>
          <a:p>
            <a:r>
              <a:rPr lang="en-US" sz="1800" dirty="0"/>
              <a:t>The Student Aid Index (SAI) is calculated</a:t>
            </a:r>
          </a:p>
          <a:p>
            <a:endParaRPr lang="en-US" sz="1000" dirty="0"/>
          </a:p>
          <a:p>
            <a:r>
              <a:rPr lang="en-US" sz="1800" dirty="0"/>
              <a:t>Results are sent electronically to the selected college(s)</a:t>
            </a:r>
          </a:p>
          <a:p>
            <a:pPr lvl="2"/>
            <a:r>
              <a:rPr lang="en-US" sz="1600" dirty="0"/>
              <a:t>Expect delays with schools receiving information </a:t>
            </a:r>
          </a:p>
          <a:p>
            <a:pPr marL="914400" lvl="2" indent="0">
              <a:buNone/>
            </a:pPr>
            <a:endParaRPr lang="en-US" sz="1000" dirty="0"/>
          </a:p>
          <a:p>
            <a:r>
              <a:rPr lang="en-US" sz="1800" dirty="0"/>
              <a:t>The applicant will receive a FAFSA Submission Summary </a:t>
            </a:r>
          </a:p>
          <a:p>
            <a:endParaRPr lang="en-US" sz="1000" dirty="0"/>
          </a:p>
          <a:p>
            <a:r>
              <a:rPr lang="en-US" sz="1800" dirty="0"/>
              <a:t>If you have extraordinary circumstances notify the Financial Aid Office(s)</a:t>
            </a:r>
          </a:p>
          <a:p>
            <a:endParaRPr lang="en-US" sz="1000" dirty="0"/>
          </a:p>
          <a:p>
            <a:r>
              <a:rPr lang="en-US" sz="1800" dirty="0"/>
              <a:t>You may be required to verify the information submitted on the FAFSA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0504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96A6C6B-6E0E-4932-A348-0F0B97DD0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52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Determining Eligibility for Need-based Aid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821116F-2AFF-4F67-A0FF-619136CBE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260" y="1029280"/>
            <a:ext cx="7093205" cy="369942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 Attendance is comprised of these six categories</a:t>
            </a: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lvl="1" indent="0">
              <a:buNone/>
            </a:pP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E54B50-EB1D-0426-507D-1BE3CD5281B5}"/>
              </a:ext>
            </a:extLst>
          </p:cNvPr>
          <p:cNvSpPr/>
          <p:nvPr/>
        </p:nvSpPr>
        <p:spPr>
          <a:xfrm>
            <a:off x="5059680" y="2733024"/>
            <a:ext cx="2346960" cy="619761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1001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Personal Expenses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3D7C77-BD08-23CF-C0B8-8A3DB2DCC16C}"/>
              </a:ext>
            </a:extLst>
          </p:cNvPr>
          <p:cNvSpPr/>
          <p:nvPr/>
        </p:nvSpPr>
        <p:spPr>
          <a:xfrm>
            <a:off x="1412240" y="2021744"/>
            <a:ext cx="2346960" cy="61976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1001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Tuition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EFDE6D-CEE2-D1E3-B4D8-E8FAFEC6F470}"/>
              </a:ext>
            </a:extLst>
          </p:cNvPr>
          <p:cNvSpPr/>
          <p:nvPr/>
        </p:nvSpPr>
        <p:spPr>
          <a:xfrm>
            <a:off x="5059680" y="2021744"/>
            <a:ext cx="2346960" cy="61976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1001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Course materials, Supplies &amp; Equipment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D6AA61-5591-9745-AA71-B19AE8CC0727}"/>
              </a:ext>
            </a:extLst>
          </p:cNvPr>
          <p:cNvSpPr/>
          <p:nvPr/>
        </p:nvSpPr>
        <p:spPr>
          <a:xfrm>
            <a:off x="5059680" y="3454369"/>
            <a:ext cx="2346960" cy="659852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1001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B2E288-A8C7-795D-DFBD-09A2E2D00F22}"/>
              </a:ext>
            </a:extLst>
          </p:cNvPr>
          <p:cNvSpPr/>
          <p:nvPr/>
        </p:nvSpPr>
        <p:spPr>
          <a:xfrm>
            <a:off x="1426430" y="3454369"/>
            <a:ext cx="2346960" cy="659852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1001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Food &amp; Housing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A72539-8380-D784-1902-E63DBA6B9B28}"/>
              </a:ext>
            </a:extLst>
          </p:cNvPr>
          <p:cNvSpPr/>
          <p:nvPr/>
        </p:nvSpPr>
        <p:spPr>
          <a:xfrm>
            <a:off x="1426430" y="2733024"/>
            <a:ext cx="2332770" cy="619761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1001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Fees</a:t>
            </a:r>
          </a:p>
        </p:txBody>
      </p:sp>
    </p:spTree>
    <p:extLst>
      <p:ext uri="{BB962C8B-B14F-4D97-AF65-F5344CB8AC3E}">
        <p14:creationId xmlns:p14="http://schemas.microsoft.com/office/powerpoint/2010/main" val="74913634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96A6C6B-6E0E-4932-A348-0F0B97DD0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52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Determining Eligibility for Need-based Aid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821116F-2AFF-4F67-A0FF-619136CBE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260" y="1029280"/>
            <a:ext cx="7093205" cy="369942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is a simple equation</a:t>
            </a: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lvl="1" indent="0">
              <a:buNone/>
            </a:pP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946B955-2765-FB5B-A699-A530617C3516}"/>
              </a:ext>
            </a:extLst>
          </p:cNvPr>
          <p:cNvSpPr/>
          <p:nvPr/>
        </p:nvSpPr>
        <p:spPr>
          <a:xfrm>
            <a:off x="690880" y="2428240"/>
            <a:ext cx="1463040" cy="13651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Total Cost of Attendance</a:t>
            </a:r>
          </a:p>
        </p:txBody>
      </p:sp>
      <p:sp>
        <p:nvSpPr>
          <p:cNvPr id="4" name="Minus Sign 3">
            <a:extLst>
              <a:ext uri="{FF2B5EF4-FFF2-40B4-BE49-F238E27FC236}">
                <a16:creationId xmlns:a16="http://schemas.microsoft.com/office/drawing/2014/main" id="{DE28734A-9DC5-3432-E145-A1318A5BC664}"/>
              </a:ext>
            </a:extLst>
          </p:cNvPr>
          <p:cNvSpPr/>
          <p:nvPr/>
        </p:nvSpPr>
        <p:spPr>
          <a:xfrm>
            <a:off x="2487675" y="2653617"/>
            <a:ext cx="914400" cy="914400"/>
          </a:xfrm>
          <a:prstGeom prst="mathMin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F2B3667-DF90-44BF-6122-F13387792341}"/>
              </a:ext>
            </a:extLst>
          </p:cNvPr>
          <p:cNvSpPr/>
          <p:nvPr/>
        </p:nvSpPr>
        <p:spPr>
          <a:xfrm>
            <a:off x="3745110" y="2441569"/>
            <a:ext cx="1463040" cy="13651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Student Aid Index</a:t>
            </a:r>
          </a:p>
          <a:p>
            <a:pPr algn="ctr"/>
            <a:r>
              <a:rPr lang="en-US" sz="1400" dirty="0"/>
              <a:t>(SAI)</a:t>
            </a:r>
          </a:p>
        </p:txBody>
      </p:sp>
      <p:sp>
        <p:nvSpPr>
          <p:cNvPr id="13" name="Equals 12">
            <a:extLst>
              <a:ext uri="{FF2B5EF4-FFF2-40B4-BE49-F238E27FC236}">
                <a16:creationId xmlns:a16="http://schemas.microsoft.com/office/drawing/2014/main" id="{4CA7F301-9266-C26A-9357-54FADB03C98E}"/>
              </a:ext>
            </a:extLst>
          </p:cNvPr>
          <p:cNvSpPr/>
          <p:nvPr/>
        </p:nvSpPr>
        <p:spPr>
          <a:xfrm>
            <a:off x="5645100" y="2696210"/>
            <a:ext cx="914400" cy="914400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1390FAA-3CDD-8677-E53A-12F6E0B414D7}"/>
              </a:ext>
            </a:extLst>
          </p:cNvPr>
          <p:cNvSpPr/>
          <p:nvPr/>
        </p:nvSpPr>
        <p:spPr>
          <a:xfrm>
            <a:off x="7156265" y="2374259"/>
            <a:ext cx="1463040" cy="136515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Financial Need</a:t>
            </a:r>
          </a:p>
        </p:txBody>
      </p:sp>
    </p:spTree>
    <p:extLst>
      <p:ext uri="{BB962C8B-B14F-4D97-AF65-F5344CB8AC3E}">
        <p14:creationId xmlns:p14="http://schemas.microsoft.com/office/powerpoint/2010/main" val="142158013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96A6C6B-6E0E-4932-A348-0F0B97DD0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the “Math”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84FB59-462E-09A5-2881-EBD41E132C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Public College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821116F-2AFF-4F67-A0FF-619136CBEB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marR="0" lvl="0" indent="-91440" algn="ctr" defTabSz="914400" rtl="0" eaLnBrk="1" fontAlgn="auto" latinLnBrk="0" hangingPunct="1"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alt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Cost	$ 27,330</a:t>
            </a:r>
          </a:p>
          <a:p>
            <a:pPr marL="91440" marR="0" lvl="0" indent="-91440" algn="ctr" defTabSz="914400" rtl="0" eaLnBrk="1" fontAlgn="auto" latinLnBrk="0" hangingPunct="1"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altLang="en-US" sz="19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SAI</a:t>
            </a:r>
            <a:r>
              <a:rPr kumimoji="0" lang="en-US" alt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	</a:t>
            </a:r>
            <a:r>
              <a:rPr kumimoji="0" lang="en-US" altLang="en-US" sz="19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-$10,000</a:t>
            </a:r>
          </a:p>
          <a:p>
            <a:pPr marL="91440" marR="0" lvl="0" indent="-91440" algn="ctr" defTabSz="914400" rtl="0" eaLnBrk="1" fontAlgn="auto" latinLnBrk="0" hangingPunct="1"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alt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Need   $ 17,330</a:t>
            </a:r>
          </a:p>
          <a:p>
            <a:pPr marL="457200" lvl="1" indent="0">
              <a:buNone/>
            </a:pPr>
            <a:endParaRPr lang="en-U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lvl="1" indent="0">
              <a:buNone/>
            </a:pP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E7BE2-C1D2-D284-9681-ADBA1E1EE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Private College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E260F-2CA6-1F8E-E01A-B54BA31301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1902936"/>
            <a:ext cx="3849687" cy="21915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US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alt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Cost	$55,800</a:t>
            </a:r>
          </a:p>
          <a:p>
            <a:pPr marL="91440" marR="0" lvl="0" indent="-91440" algn="ctr" defTabSz="914400" rtl="0" eaLnBrk="1" fontAlgn="auto" latinLnBrk="0" hangingPunct="1">
              <a:spcBef>
                <a:spcPct val="200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lang="en-US" altLang="en-US" sz="19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SAI</a:t>
            </a:r>
            <a:r>
              <a:rPr kumimoji="0" lang="en-US" alt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	</a:t>
            </a:r>
            <a:r>
              <a:rPr kumimoji="0" lang="en-US" altLang="en-US" sz="19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-$10,000</a:t>
            </a:r>
          </a:p>
          <a:p>
            <a:pPr marL="91440" marR="0" lvl="0" indent="-9144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altLang="en-US" sz="19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Need	 $45,800</a:t>
            </a:r>
          </a:p>
          <a:p>
            <a:pPr marL="0" indent="0"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697996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96A6C6B-6E0E-4932-A348-0F0B97DD0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528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student’s Financial Aid Award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821116F-2AFF-4F67-A0FF-619136CBE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260" y="1029280"/>
            <a:ext cx="7093205" cy="369942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comprised of assistance from one or more these categories depending upon their eligibility:</a:t>
            </a: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lvl="1" indent="0">
              <a:buNone/>
            </a:pP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AEA3C8-0FFF-5425-F79F-1F7C7FA25D72}"/>
              </a:ext>
            </a:extLst>
          </p:cNvPr>
          <p:cNvSpPr/>
          <p:nvPr/>
        </p:nvSpPr>
        <p:spPr>
          <a:xfrm>
            <a:off x="690880" y="2571750"/>
            <a:ext cx="2092960" cy="15424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Scholarships and Grant</a:t>
            </a:r>
          </a:p>
          <a:p>
            <a:pPr algn="ctr"/>
            <a:r>
              <a:rPr lang="en-US" dirty="0"/>
              <a:t>(Free Money)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DE3868-44E4-7434-C027-ADEB7C34EBDD}"/>
              </a:ext>
            </a:extLst>
          </p:cNvPr>
          <p:cNvSpPr/>
          <p:nvPr/>
        </p:nvSpPr>
        <p:spPr>
          <a:xfrm>
            <a:off x="3227613" y="2571750"/>
            <a:ext cx="2092960" cy="15424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 Employment</a:t>
            </a:r>
          </a:p>
          <a:p>
            <a:pPr algn="ctr"/>
            <a:r>
              <a:rPr lang="en-US" dirty="0"/>
              <a:t>(Earned Money)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2EC96D-EE41-453F-A4CE-A45C8DC70185}"/>
              </a:ext>
            </a:extLst>
          </p:cNvPr>
          <p:cNvSpPr/>
          <p:nvPr/>
        </p:nvSpPr>
        <p:spPr>
          <a:xfrm>
            <a:off x="5764346" y="2571750"/>
            <a:ext cx="2092960" cy="15424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 Loans</a:t>
            </a:r>
          </a:p>
          <a:p>
            <a:pPr algn="ctr"/>
            <a:r>
              <a:rPr lang="en-US" dirty="0"/>
              <a:t>(Borrowed Money)</a:t>
            </a:r>
          </a:p>
        </p:txBody>
      </p:sp>
    </p:spTree>
    <p:extLst>
      <p:ext uri="{BB962C8B-B14F-4D97-AF65-F5344CB8AC3E}">
        <p14:creationId xmlns:p14="http://schemas.microsoft.com/office/powerpoint/2010/main" val="92264053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A0F01-7CFF-D318-693F-F317BA995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2" y="674343"/>
            <a:ext cx="7772401" cy="68553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C318A-B7E9-5A4E-AAF3-4BC124520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12" y="1461478"/>
            <a:ext cx="7772401" cy="3252550"/>
          </a:xfrm>
        </p:spPr>
        <p:txBody>
          <a:bodyPr/>
          <a:lstStyle/>
          <a:p>
            <a:r>
              <a:rPr lang="en-US" sz="2000" dirty="0"/>
              <a:t>Need-based</a:t>
            </a:r>
          </a:p>
          <a:p>
            <a:endParaRPr lang="en-US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Federal Grants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Pell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SEOG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/>
              <a:t>TEACH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State Grants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Institutional Grants</a:t>
            </a:r>
          </a:p>
        </p:txBody>
      </p:sp>
    </p:spTree>
    <p:extLst>
      <p:ext uri="{BB962C8B-B14F-4D97-AF65-F5344CB8AC3E}">
        <p14:creationId xmlns:p14="http://schemas.microsoft.com/office/powerpoint/2010/main" val="409503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A0F01-7CFF-D318-693F-F317BA995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99388"/>
            <a:ext cx="7772401" cy="857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Student 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C318A-B7E9-5A4E-AAF3-4BC124520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12" y="1742831"/>
            <a:ext cx="7772401" cy="2971196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Two Types: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Federal Work Study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Regular Campus Employment</a:t>
            </a:r>
          </a:p>
          <a:p>
            <a:pPr marL="457200" lvl="1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Can be used for personal expenses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Working should not adversely affect grades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672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96A6C6B-6E0E-4932-A348-0F0B97DD0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0655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Financial Aid?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821116F-2AFF-4F67-A0FF-619136CBE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27014"/>
            <a:ext cx="8229600" cy="350169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Money to help bridge the gap between the cost of education and what the family can pay.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925" lvl="1" indent="-28892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 of Financial Aid include:</a:t>
            </a:r>
          </a:p>
          <a:p>
            <a:pPr marL="914400" lvl="2" indent="-2889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Federal Government</a:t>
            </a:r>
          </a:p>
          <a:p>
            <a:pPr marL="914400" lvl="2" indent="-2889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where you live</a:t>
            </a:r>
          </a:p>
          <a:p>
            <a:pPr marL="914400" lvl="2" indent="-2889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Colleges and Universities</a:t>
            </a:r>
          </a:p>
          <a:p>
            <a:pPr marL="914400" lvl="2" indent="-2889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Organizations</a:t>
            </a:r>
          </a:p>
          <a:p>
            <a:pPr marL="457200" lvl="1" indent="0">
              <a:buNone/>
            </a:pPr>
            <a:endParaRPr lang="en-U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lvl="1" indent="0">
              <a:buNone/>
            </a:pP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26262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A0F01-7CFF-D318-693F-F317BA995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2" y="542702"/>
            <a:ext cx="7772401" cy="857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Federal Direct Student Loans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C318A-B7E9-5A4E-AAF3-4BC124520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12" y="1195755"/>
            <a:ext cx="7772401" cy="351827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Subsidized =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Need-based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Unsubsidized =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Anyone can borrow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Annual amounts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Freshmen: $5500</a:t>
            </a:r>
          </a:p>
          <a:p>
            <a:pPr lvl="2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Up to $3500 subsidized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Sophomores: $6500</a:t>
            </a:r>
          </a:p>
          <a:p>
            <a:pPr lvl="2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Up to $4500 subsidized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Juniors/Seniors: $7500</a:t>
            </a:r>
          </a:p>
          <a:p>
            <a:pPr lvl="2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Up to $5500 subsidized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6-month Grace Period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10-year Standard Repayment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298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C4932-4491-BEFF-78E4-F8AB37D8C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1" y="642604"/>
            <a:ext cx="7772401" cy="709458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Other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66B33-BFB0-BBD9-7EC4-446CD3EBF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12" y="1484923"/>
            <a:ext cx="7772401" cy="301597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Parent PLUS Loan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https://studentaid.gov/plus-app/parent/landing</a:t>
            </a:r>
            <a:r>
              <a:rPr lang="en-US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Student Alternative Loans – Private Lenders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Private Scholarships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Must be reported to the school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Payment Plan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Tax Credits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529 Plans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978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F0EE9-61F9-497B-FD97-66D53CAE4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1" y="651895"/>
            <a:ext cx="7772401" cy="72684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E89B5-88D9-F8AC-0DD0-CBD20165A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12" y="1469292"/>
            <a:ext cx="7772401" cy="324473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Net Price Calculators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Early Financial Aid Estimation Tool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On every College Website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Cost – Grants &amp; Scholarships = Net Price</a:t>
            </a:r>
          </a:p>
          <a:p>
            <a:pPr marL="457200" lvl="1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Websites</a:t>
            </a:r>
            <a:endParaRPr lang="en-US" altLang="en-US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studentaid.gov</a:t>
            </a:r>
            <a:r>
              <a:rPr lang="en-US" alt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consumerfinance.gov/paying-for-college/</a:t>
            </a:r>
            <a:r>
              <a:rPr lang="en-US" alt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n-US" alt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bigfuture.collegeboard.org/pay-for-college</a:t>
            </a:r>
            <a:r>
              <a:rPr lang="en-US" altLang="en-US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545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97A53-A532-D20C-45F1-89438A780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27" y="657199"/>
            <a:ext cx="8146011" cy="624524"/>
          </a:xfrm>
        </p:spPr>
        <p:txBody>
          <a:bodyPr/>
          <a:lstStyle/>
          <a:p>
            <a:r>
              <a:rPr lang="en-US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Goal Wisconsin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E9F76-294B-62C2-233B-71FDFAEAD2D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60327" y="1281724"/>
            <a:ext cx="8023345" cy="3001518"/>
          </a:xfrm>
        </p:spPr>
        <p:txBody>
          <a:bodyPr/>
          <a:lstStyle/>
          <a:p>
            <a:r>
              <a:rPr lang="en-US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collegegoalwi.org</a:t>
            </a:r>
            <a:endParaRPr lang="en-US" sz="2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help filing the 2025-26 FAFSA</a:t>
            </a:r>
          </a:p>
          <a:p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In-person and virtual events: </a:t>
            </a:r>
            <a:r>
              <a:rPr lang="en-US" sz="2000" dirty="0">
                <a:solidFill>
                  <a:srgbClr val="FDD527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collegegoalwi.org/calendar-of-upcoming-events/</a:t>
            </a:r>
            <a:r>
              <a:rPr lang="en-US" sz="2000" dirty="0">
                <a:solidFill>
                  <a:srgbClr val="FDD5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online</a:t>
            </a:r>
          </a:p>
          <a:p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 required documents</a:t>
            </a:r>
          </a:p>
        </p:txBody>
      </p:sp>
    </p:spTree>
    <p:extLst>
      <p:ext uri="{BB962C8B-B14F-4D97-AF65-F5344CB8AC3E}">
        <p14:creationId xmlns:p14="http://schemas.microsoft.com/office/powerpoint/2010/main" val="340313397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D3AF5-74B4-52A9-A4B3-40F2D8690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408939"/>
            <a:ext cx="7772401" cy="57299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Additional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2B529-3E7A-6ED8-0851-BD67A8D1B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12" y="1010653"/>
            <a:ext cx="7883208" cy="3723908"/>
          </a:xfrm>
        </p:spPr>
        <p:txBody>
          <a:bodyPr/>
          <a:lstStyle/>
          <a:p>
            <a:pPr marL="0" indent="0" algn="ctr">
              <a:buNone/>
            </a:pPr>
            <a:endParaRPr lang="en-US" sz="1000" dirty="0"/>
          </a:p>
          <a:p>
            <a:pPr marL="0" indent="0" algn="ctr">
              <a:buNone/>
            </a:pPr>
            <a:r>
              <a:rPr lang="en-US" sz="2000" dirty="0"/>
              <a:t>Marquette Central</a:t>
            </a:r>
          </a:p>
          <a:p>
            <a:pPr marL="0" indent="0" algn="ctr">
              <a:buNone/>
            </a:pPr>
            <a:r>
              <a:rPr lang="en-US" sz="2000" dirty="0"/>
              <a:t>Office of Student Financial Aid</a:t>
            </a:r>
          </a:p>
          <a:p>
            <a:pPr marL="0" indent="0" algn="ctr">
              <a:buNone/>
            </a:pPr>
            <a:r>
              <a:rPr lang="en-US" sz="2000" dirty="0"/>
              <a:t>Marquette University </a:t>
            </a:r>
          </a:p>
          <a:p>
            <a:pPr marL="0" indent="0" algn="ctr">
              <a:buNone/>
            </a:pPr>
            <a:r>
              <a:rPr lang="en-US" sz="2000" dirty="0"/>
              <a:t>phone:  414.288.4000</a:t>
            </a:r>
          </a:p>
          <a:p>
            <a:pPr marL="0" indent="0" algn="ctr">
              <a:buNone/>
            </a:pPr>
            <a:r>
              <a:rPr lang="en-US" sz="2000" dirty="0"/>
              <a:t>email: </a:t>
            </a:r>
            <a:r>
              <a:rPr lang="en-US" sz="2000" dirty="0">
                <a:solidFill>
                  <a:srgbClr val="FFC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marquettecentral@marquette.edu</a:t>
            </a:r>
            <a:endParaRPr lang="en-US" sz="2000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sz="2000" dirty="0"/>
              <a:t>Website: </a:t>
            </a:r>
            <a:r>
              <a:rPr lang="en-US" sz="2000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marquette.edu/central/financial-aid</a:t>
            </a:r>
            <a:endParaRPr lang="en-US" sz="2000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en-US" sz="2000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sz="2200" dirty="0"/>
              <a:t>Jinny Apuli: </a:t>
            </a:r>
            <a:r>
              <a:rPr lang="en-US" sz="2200" dirty="0">
                <a:solidFill>
                  <a:srgbClr val="FDD527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jinny.apuli@marquette.edu</a:t>
            </a:r>
            <a:r>
              <a:rPr lang="en-US" sz="2200" dirty="0">
                <a:solidFill>
                  <a:srgbClr val="FDD527"/>
                </a:solidFill>
              </a:rPr>
              <a:t> </a:t>
            </a:r>
          </a:p>
          <a:p>
            <a:pPr marL="0" indent="0" algn="ctr">
              <a:buNone/>
            </a:pPr>
            <a:endParaRPr lang="en-US" sz="2000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709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7694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80355"/>
          </a:xfrm>
          <a:prstGeom prst="rect">
            <a:avLst/>
          </a:prstGeom>
        </p:spPr>
      </p:pic>
      <p:pic>
        <p:nvPicPr>
          <p:cNvPr id="2" name="Picture 1" descr="PPT master blue gradi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872914"/>
          </a:xfrm>
          <a:prstGeom prst="rect">
            <a:avLst/>
          </a:prstGeom>
        </p:spPr>
      </p:pic>
      <p:pic>
        <p:nvPicPr>
          <p:cNvPr id="7" name="Picture 6" descr="bottom apex 769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30" y="3909214"/>
            <a:ext cx="9144000" cy="1234286"/>
          </a:xfrm>
          <a:prstGeom prst="rect">
            <a:avLst/>
          </a:prstGeom>
        </p:spPr>
      </p:pic>
      <p:pic>
        <p:nvPicPr>
          <p:cNvPr id="8" name="Picture 7" descr="apex 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6" y="0"/>
            <a:ext cx="6022848" cy="569976"/>
          </a:xfrm>
          <a:prstGeom prst="rect">
            <a:avLst/>
          </a:prstGeom>
        </p:spPr>
      </p:pic>
      <p:pic>
        <p:nvPicPr>
          <p:cNvPr id="9" name="Picture 3" descr="MU Logo-BTD-Centered-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622425"/>
            <a:ext cx="206692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748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96A6C6B-6E0E-4932-A348-0F0B97DD0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Aid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84FB59-462E-09A5-2881-EBD41E132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431" y="1151335"/>
            <a:ext cx="3911844" cy="479822"/>
          </a:xfrm>
        </p:spPr>
        <p:txBody>
          <a:bodyPr/>
          <a:lstStyle/>
          <a:p>
            <a:pPr algn="ctr"/>
            <a:r>
              <a:rPr lang="en-US" dirty="0"/>
              <a:t>Merit-based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821116F-2AFF-4F67-A0FF-619136CBE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0431" y="1631156"/>
            <a:ext cx="3911844" cy="245824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/>
              <a:t>Awarded to students who demonstrate a high level of achievement in:  </a:t>
            </a:r>
            <a:br>
              <a:rPr lang="en-US" sz="1400" dirty="0"/>
            </a:br>
            <a:r>
              <a:rPr lang="en-US" sz="1400" dirty="0"/>
              <a:t> - academics</a:t>
            </a:r>
            <a:br>
              <a:rPr lang="en-US" sz="1400" dirty="0"/>
            </a:br>
            <a:r>
              <a:rPr lang="en-US" sz="1400" dirty="0"/>
              <a:t> - athletics</a:t>
            </a:r>
            <a:br>
              <a:rPr lang="en-US" sz="1400" dirty="0"/>
            </a:br>
            <a:r>
              <a:rPr lang="en-US" sz="1400" dirty="0"/>
              <a:t> - arts</a:t>
            </a:r>
            <a:br>
              <a:rPr lang="en-US" sz="1400" dirty="0"/>
            </a:br>
            <a:r>
              <a:rPr lang="en-US" sz="1400" dirty="0"/>
              <a:t> - leadership</a:t>
            </a:r>
          </a:p>
          <a:p>
            <a:r>
              <a:rPr lang="en-US" sz="1500" dirty="0"/>
              <a:t>Family financial information is not taken into consideration.</a:t>
            </a:r>
          </a:p>
          <a:p>
            <a:pPr marL="457200" lvl="1" indent="0">
              <a:buNone/>
            </a:pPr>
            <a:endParaRPr lang="en-U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lvl="1" indent="0">
              <a:buNone/>
            </a:pP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E7BE2-C1D2-D284-9681-ADBA1E1EE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Need-based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E260F-2CA6-1F8E-E01A-B54BA31301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93338" cy="2458244"/>
          </a:xfrm>
        </p:spPr>
        <p:txBody>
          <a:bodyPr/>
          <a:lstStyle/>
          <a:p>
            <a:endParaRPr lang="en-US" sz="1500" dirty="0"/>
          </a:p>
          <a:p>
            <a:r>
              <a:rPr lang="en-US" sz="1500" dirty="0"/>
              <a:t>Awarded to students based on their demonstrated financial need.</a:t>
            </a:r>
          </a:p>
          <a:p>
            <a:r>
              <a:rPr lang="en-US" sz="1500" dirty="0"/>
              <a:t>Financial need is determined based on student and parent financial information from one or possibly two forms.</a:t>
            </a:r>
          </a:p>
          <a:p>
            <a:pPr lvl="1"/>
            <a:r>
              <a:rPr lang="en-US" sz="1500" dirty="0"/>
              <a:t>FAFSA</a:t>
            </a:r>
          </a:p>
          <a:p>
            <a:pPr lvl="1"/>
            <a:r>
              <a:rPr lang="en-US" sz="1500" dirty="0"/>
              <a:t>CSS Profile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963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96A6C6B-6E0E-4932-A348-0F0B97DD0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2389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apply for Merit-based Aid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821116F-2AFF-4F67-A0FF-619136CBE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266" y="1168782"/>
            <a:ext cx="7748337" cy="35599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Merit-based application process varies by college or university: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 consideration just by applying for admission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 application (watch for different timelines and deadlines)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lvl="1" indent="0">
              <a:buNone/>
            </a:pP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19638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96A6C6B-6E0E-4932-A348-0F0B97DD0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528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apply for Need-based Aid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821116F-2AFF-4F67-A0FF-619136CBE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251" y="1088753"/>
            <a:ext cx="8466764" cy="363469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File the FAFSA form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Available in December 2024 for the 2025-26 academic year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Required of all schools where you want student to be considered for need-based aid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Must be completed for every year a student will be attending college or university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The number of the family in college is not included in the calculation </a:t>
            </a:r>
          </a:p>
          <a:p>
            <a:pPr marL="457200" lvl="1" indent="0">
              <a:buNone/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Some schools may also require the CSS Profile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Utilized to award institutional aid at more selective private institutions</a:t>
            </a:r>
          </a:p>
          <a:p>
            <a:pPr marL="457200" lvl="1" indent="0">
              <a:buNone/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Montserrat Light" charset="0"/>
                <a:cs typeface="Arial" panose="020B0604020202020204" pitchFamily="34" charset="0"/>
              </a:rPr>
              <a:t>Some schools may have an institutional form</a:t>
            </a: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lvl="1" indent="0">
              <a:buNone/>
            </a:pP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19321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96A6C6B-6E0E-4932-A348-0F0B97DD0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2" y="554833"/>
            <a:ext cx="7772401" cy="67032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Aid Applications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84FB59-462E-09A5-2881-EBD41E132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2" y="1269207"/>
            <a:ext cx="3775076" cy="479822"/>
          </a:xfrm>
        </p:spPr>
        <p:txBody>
          <a:bodyPr/>
          <a:lstStyle/>
          <a:p>
            <a:pPr algn="ctr"/>
            <a:r>
              <a:rPr lang="en-US" dirty="0"/>
              <a:t>FAFSA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821116F-2AFF-4F67-A0FF-619136CBE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0630" y="1749029"/>
            <a:ext cx="4293732" cy="2693191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/>
              <a:t>Submitted by the parent(s) who provide the most financial support</a:t>
            </a:r>
          </a:p>
          <a:p>
            <a:r>
              <a:rPr lang="en-US" sz="1500" dirty="0"/>
              <a:t>Free</a:t>
            </a:r>
          </a:p>
          <a:p>
            <a:r>
              <a:rPr lang="en-US" sz="1500" dirty="0"/>
              <a:t>Both Student and Parent(s) must set up a Federal Student Aid User Name and Password (FSAID)</a:t>
            </a:r>
          </a:p>
          <a:p>
            <a:r>
              <a:rPr lang="en-US" sz="1500" dirty="0"/>
              <a:t>Calculates the student’s SAI</a:t>
            </a:r>
          </a:p>
          <a:p>
            <a:r>
              <a:rPr lang="en-US" sz="1500" dirty="0"/>
              <a:t>Used to determine eligibility for federal, state, and institutional aid</a:t>
            </a:r>
          </a:p>
          <a:p>
            <a:r>
              <a:rPr lang="en-US" sz="1500" dirty="0"/>
              <a:t>Submitted annually</a:t>
            </a:r>
          </a:p>
          <a:p>
            <a:pPr marL="457200" lvl="1" indent="0">
              <a:buNone/>
            </a:pPr>
            <a:endParaRPr lang="en-U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lvl="1" indent="0">
              <a:buNone/>
            </a:pPr>
            <a:endParaRPr lang="en-U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E7BE2-C1D2-D284-9681-ADBA1E1EE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6" y="1269208"/>
            <a:ext cx="3849687" cy="479822"/>
          </a:xfrm>
        </p:spPr>
        <p:txBody>
          <a:bodyPr/>
          <a:lstStyle/>
          <a:p>
            <a:pPr algn="ctr"/>
            <a:r>
              <a:rPr lang="en-US" dirty="0"/>
              <a:t>CSS Profile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E260F-2CA6-1F8E-E01A-B54BA31301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1749029"/>
            <a:ext cx="4368345" cy="2568971"/>
          </a:xfrm>
        </p:spPr>
        <p:txBody>
          <a:bodyPr/>
          <a:lstStyle/>
          <a:p>
            <a:endParaRPr lang="en-US" sz="1500" dirty="0"/>
          </a:p>
          <a:p>
            <a:r>
              <a:rPr lang="en-US" sz="1400" dirty="0"/>
              <a:t>Submitted by the custodial and some schools require non-custodial parent</a:t>
            </a:r>
          </a:p>
          <a:p>
            <a:r>
              <a:rPr lang="en-US" sz="1400" dirty="0"/>
              <a:t>$25 application fee for the first school and $16 for each additional school</a:t>
            </a:r>
          </a:p>
          <a:p>
            <a:r>
              <a:rPr lang="en-US" sz="1400" dirty="0"/>
              <a:t>Fee Waivers are available</a:t>
            </a:r>
          </a:p>
          <a:p>
            <a:r>
              <a:rPr lang="en-US" sz="1400" dirty="0"/>
              <a:t>Calculates an Estimated Contribution</a:t>
            </a:r>
          </a:p>
          <a:p>
            <a:r>
              <a:rPr lang="en-US" sz="1400" dirty="0"/>
              <a:t>Used to determine eligibility for institutional aid only</a:t>
            </a:r>
          </a:p>
          <a:p>
            <a:r>
              <a:rPr lang="en-US" sz="1400" dirty="0"/>
              <a:t>Varies by school; annually or first year only</a:t>
            </a:r>
          </a:p>
        </p:txBody>
      </p:sp>
    </p:spTree>
    <p:extLst>
      <p:ext uri="{BB962C8B-B14F-4D97-AF65-F5344CB8AC3E}">
        <p14:creationId xmlns:p14="http://schemas.microsoft.com/office/powerpoint/2010/main" val="2277858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FD0D-7914-38FB-054F-19F4723F9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2" y="584009"/>
            <a:ext cx="7772401" cy="59621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Completing the FAFSA – FSA 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672C1-EDC9-D847-1DC2-EF397D5B6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761" y="1345580"/>
            <a:ext cx="8772293" cy="336844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Apply for a FSA ID (Username and password)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200" dirty="0"/>
              <a:t>Every contributor will need a FSA ID</a:t>
            </a:r>
          </a:p>
          <a:p>
            <a:pPr lvl="2"/>
            <a:r>
              <a:rPr lang="en-US" sz="1200" dirty="0"/>
              <a:t>Email addresses associated with FSA ID accounts must be unique</a:t>
            </a:r>
          </a:p>
          <a:p>
            <a:pPr lvl="1"/>
            <a:r>
              <a:rPr lang="en-US" sz="1200" dirty="0"/>
              <a:t>Contributors include everyone required to provide information on the FAFSA: Student, Student’s spouse, Biological or Adoptive Parent, Parent’s spouse or partner</a:t>
            </a:r>
          </a:p>
          <a:p>
            <a:pPr lvl="1"/>
            <a:r>
              <a:rPr lang="en-US" sz="1200" dirty="0"/>
              <a:t>If parents filed taxes separately, both parents are contributors </a:t>
            </a:r>
          </a:p>
          <a:p>
            <a:pPr marL="0" indent="0">
              <a:buNone/>
            </a:pPr>
            <a:endParaRPr lang="en-US" sz="9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Parent(s) must have their own FSA ID</a:t>
            </a:r>
          </a:p>
          <a:p>
            <a:pPr marL="0" indent="0">
              <a:buNone/>
            </a:pPr>
            <a:endParaRPr lang="en-US" sz="9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Parents who do not have SSN can get FSA ID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9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FSA ID serves as electronic signatures for the FAFSA and Promissory notes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900" dirty="0">
              <a:solidFill>
                <a:srgbClr val="FFC00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C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https://studentaid.gov/fsa-id/create-account/launch</a:t>
            </a:r>
            <a:endParaRPr lang="en-US" sz="1600" dirty="0">
              <a:solidFill>
                <a:srgbClr val="FFC000"/>
              </a:solidFill>
            </a:endParaRPr>
          </a:p>
          <a:p>
            <a:pPr marL="457200" lvl="1" indent="0" algn="ctr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09876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0EACDE-B9DE-6154-D288-C4724A847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723" y="123632"/>
            <a:ext cx="4428312" cy="489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42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25C05-71A3-5691-A2CA-CC335EAEC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808" y="542702"/>
            <a:ext cx="7772401" cy="591704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Completing the FAFSA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A7CBA-F58F-7F62-4EB5-CD5D57D9D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524" y="1246151"/>
            <a:ext cx="8514830" cy="351557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FAFSA is based on prior, prior year taxes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2025-26 FAFSA is based on 2023 taxes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9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FAFSA will be available December 1</a:t>
            </a:r>
            <a:r>
              <a:rPr lang="en-US" sz="1800" baseline="30000" dirty="0"/>
              <a:t>st</a:t>
            </a:r>
            <a:r>
              <a:rPr lang="en-US" sz="1800" dirty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500" dirty="0"/>
              <a:t>Beta version is now available.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9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The FAFSA is student-specific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9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Students must re-apply for aid every year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9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Dependency Status, </a:t>
            </a:r>
            <a:r>
              <a:rPr lang="en-US" sz="1800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studentaid.gov/apply-for-aid/fafsa/filling-out/dependency</a:t>
            </a:r>
            <a:r>
              <a:rPr lang="en-US" sz="1800" dirty="0">
                <a:solidFill>
                  <a:srgbClr val="FFFF00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9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Student may list up to 20 schools</a:t>
            </a:r>
          </a:p>
        </p:txBody>
      </p:sp>
    </p:spTree>
    <p:extLst>
      <p:ext uri="{BB962C8B-B14F-4D97-AF65-F5344CB8AC3E}">
        <p14:creationId xmlns:p14="http://schemas.microsoft.com/office/powerpoint/2010/main" val="887336117"/>
      </p:ext>
    </p:extLst>
  </p:cSld>
  <p:clrMapOvr>
    <a:masterClrMapping/>
  </p:clrMapOvr>
</p:sld>
</file>

<file path=ppt/theme/theme1.xml><?xml version="1.0" encoding="utf-8"?>
<a:theme xmlns:a="http://schemas.openxmlformats.org/drawingml/2006/main" name="3_Marquette PowerPoint temp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Marquette PowerPoint temp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Marquette Powerpoint Temp 16-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rquette Brand Powerpoint template  -  Read-Only" id="{E50E8A8B-1FC5-459C-BE38-5096EE8F1D21}" vid="{09324726-AD16-481A-83C2-C314BFA9000A}"/>
    </a:ext>
  </a:extLst>
</a:theme>
</file>

<file path=ppt/theme/theme9.xml><?xml version="1.0" encoding="utf-8"?>
<a:theme xmlns:a="http://schemas.openxmlformats.org/drawingml/2006/main" name="WashU Undergrad Admissions WashU Admissions Template">
  <a:themeElements>
    <a:clrScheme name="WUUA">
      <a:dk1>
        <a:srgbClr val="000000"/>
      </a:dk1>
      <a:lt1>
        <a:srgbClr val="FFFFFF"/>
      </a:lt1>
      <a:dk2>
        <a:srgbClr val="A51417"/>
      </a:dk2>
      <a:lt2>
        <a:srgbClr val="612426"/>
      </a:lt2>
      <a:accent1>
        <a:srgbClr val="007360"/>
      </a:accent1>
      <a:accent2>
        <a:srgbClr val="6C7373"/>
      </a:accent2>
      <a:accent3>
        <a:srgbClr val="D15F27"/>
      </a:accent3>
      <a:accent4>
        <a:srgbClr val="F8BE15"/>
      </a:accent4>
      <a:accent5>
        <a:srgbClr val="67C8C7"/>
      </a:accent5>
      <a:accent6>
        <a:srgbClr val="789B49"/>
      </a:accent6>
      <a:hlink>
        <a:srgbClr val="005F85"/>
      </a:hlink>
      <a:folHlink>
        <a:srgbClr val="173E3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57381</TotalTime>
  <Words>1213</Words>
  <Application>Microsoft Office PowerPoint</Application>
  <PresentationFormat>On-screen Show (16:9)</PresentationFormat>
  <Paragraphs>293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25</vt:i4>
      </vt:variant>
    </vt:vector>
  </HeadingPairs>
  <TitlesOfParts>
    <vt:vector size="42" baseType="lpstr">
      <vt:lpstr>ＭＳ Ｐゴシック</vt:lpstr>
      <vt:lpstr>Arial</vt:lpstr>
      <vt:lpstr>Arial Unicode MS</vt:lpstr>
      <vt:lpstr>Calibri</vt:lpstr>
      <vt:lpstr>Courier New</vt:lpstr>
      <vt:lpstr>Montserrat Light</vt:lpstr>
      <vt:lpstr>Source Sans Pro</vt:lpstr>
      <vt:lpstr>Wingdings</vt:lpstr>
      <vt:lpstr>3_Marquette PowerPoint temp v1</vt:lpstr>
      <vt:lpstr>7_Office Theme</vt:lpstr>
      <vt:lpstr>4_Office Theme</vt:lpstr>
      <vt:lpstr>5_Office Theme</vt:lpstr>
      <vt:lpstr>5_Marquette PowerPoint temp v1</vt:lpstr>
      <vt:lpstr>8_Office Theme</vt:lpstr>
      <vt:lpstr>Marquette Powerpoint Temp 16-9</vt:lpstr>
      <vt:lpstr>6_Office Theme</vt:lpstr>
      <vt:lpstr>WashU Undergrad Admissions WashU Admissions Template</vt:lpstr>
      <vt:lpstr>Understanding the Financial Aid Process</vt:lpstr>
      <vt:lpstr>What is Financial Aid?</vt:lpstr>
      <vt:lpstr>Types of Aid</vt:lpstr>
      <vt:lpstr>How to apply for Merit-based Aid</vt:lpstr>
      <vt:lpstr>How to apply for Need-based Aid</vt:lpstr>
      <vt:lpstr>Financial Aid Applications</vt:lpstr>
      <vt:lpstr>Completing the FAFSA – FSA ID</vt:lpstr>
      <vt:lpstr>PowerPoint Presentation</vt:lpstr>
      <vt:lpstr>Completing the FAFSA</vt:lpstr>
      <vt:lpstr>FAFSA Landing Page studentaid.gov/h/apply-for-aid/fafsa</vt:lpstr>
      <vt:lpstr>Whose Financial Information is required?</vt:lpstr>
      <vt:lpstr>What Financial Information is required?</vt:lpstr>
      <vt:lpstr>What happens after the FAFSA is filed?</vt:lpstr>
      <vt:lpstr>Determining Eligibility for Need-based Aid</vt:lpstr>
      <vt:lpstr>Determining Eligibility for Need-based Aid</vt:lpstr>
      <vt:lpstr>Examples of the “Math”</vt:lpstr>
      <vt:lpstr>Your student’s Financial Aid Award</vt:lpstr>
      <vt:lpstr>Grants</vt:lpstr>
      <vt:lpstr>Student Employment</vt:lpstr>
      <vt:lpstr>Federal Direct Student Loans</vt:lpstr>
      <vt:lpstr>Other Options</vt:lpstr>
      <vt:lpstr>Resources</vt:lpstr>
      <vt:lpstr>College Goal Wisconsin</vt:lpstr>
      <vt:lpstr>Additional Information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Frohmader</dc:creator>
  <cp:lastModifiedBy>Sarah Hall</cp:lastModifiedBy>
  <cp:revision>369</cp:revision>
  <cp:lastPrinted>2018-02-06T21:37:42Z</cp:lastPrinted>
  <dcterms:created xsi:type="dcterms:W3CDTF">2014-09-15T16:14:32Z</dcterms:created>
  <dcterms:modified xsi:type="dcterms:W3CDTF">2024-11-19T14:12:57Z</dcterms:modified>
</cp:coreProperties>
</file>